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10058400" cx="7772400"/>
  <p:notesSz cx="6858000" cy="9144000"/>
  <p:embeddedFontLst>
    <p:embeddedFont>
      <p:font typeface="Halant SemiBold"/>
      <p:regular r:id="rId20"/>
      <p:bold r:id="rId21"/>
    </p:embeddedFont>
    <p:embeddedFont>
      <p:font typeface="Halant"/>
      <p:regular r:id="rId22"/>
      <p:bold r:id="rId23"/>
    </p:embeddedFont>
    <p:embeddedFont>
      <p:font typeface="Inter SemiBold"/>
      <p:regular r:id="rId24"/>
      <p:bold r:id="rId25"/>
      <p:italic r:id="rId26"/>
      <p:boldItalic r:id="rId27"/>
    </p:embeddedFont>
    <p:embeddedFont>
      <p:font typeface="Plus Jakarta Sans"/>
      <p:regular r:id="rId28"/>
      <p:bold r:id="rId29"/>
      <p:italic r:id="rId30"/>
      <p:boldItalic r:id="rId31"/>
    </p:embeddedFont>
    <p:embeddedFont>
      <p:font typeface="Inter"/>
      <p:regular r:id="rId32"/>
      <p:bold r:id="rId33"/>
      <p:italic r:id="rId34"/>
      <p:boldItalic r:id="rId35"/>
    </p:embeddedFont>
    <p:embeddedFont>
      <p:font typeface="Plus Jakarta Sans SemiBold"/>
      <p:regular r:id="rId36"/>
      <p:bold r:id="rId37"/>
      <p:italic r:id="rId38"/>
      <p:boldItalic r:id="rId39"/>
    </p:embeddedFont>
    <p:embeddedFont>
      <p:font typeface="Plus Jakarta Sans Medium"/>
      <p:regular r:id="rId40"/>
      <p:bold r:id="rId41"/>
      <p:italic r:id="rId42"/>
      <p:boldItalic r:id="rId43"/>
    </p:embeddedFont>
    <p:embeddedFont>
      <p:font typeface="Work Sans"/>
      <p:regular r:id="rId44"/>
      <p:bold r:id="rId45"/>
      <p:italic r:id="rId46"/>
      <p:boldItalic r:id="rId4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38EDA8C-ABD1-45DC-80B4-67D54BE73F0D}">
  <a:tblStyle styleId="{238EDA8C-ABD1-45DC-80B4-67D54BE73F0D}" styleName="Table_0">
    <a:wholeTbl>
      <a:tcTxStyle>
        <a:font>
          <a:latin typeface="Cambria"/>
          <a:ea typeface="Cambria"/>
          <a:cs typeface="Cambria"/>
        </a:font>
        <a:srgbClr val="000000"/>
      </a:tcTxStyle>
      <a:tcStyle>
        <a:tcBdr>
          <a:left>
            <a:ln cap="flat" cmpd="sng" w="6350">
              <a:solidFill>
                <a:srgbClr val="000000"/>
              </a:solidFill>
              <a:prstDash val="solid"/>
              <a:round/>
              <a:headEnd len="sm" w="sm" type="none"/>
              <a:tailEnd len="sm" w="sm" type="none"/>
            </a:ln>
          </a:left>
          <a:right>
            <a:ln cap="flat" cmpd="sng" w="6350">
              <a:solidFill>
                <a:srgbClr val="000000"/>
              </a:solidFill>
              <a:prstDash val="solid"/>
              <a:round/>
              <a:headEnd len="sm" w="sm" type="none"/>
              <a:tailEnd len="sm" w="sm" type="none"/>
            </a:ln>
          </a:right>
          <a:top>
            <a:ln cap="flat" cmpd="sng" w="6350">
              <a:solidFill>
                <a:srgbClr val="000000"/>
              </a:solidFill>
              <a:prstDash val="solid"/>
              <a:round/>
              <a:headEnd len="sm" w="sm" type="none"/>
              <a:tailEnd len="sm" w="sm" type="none"/>
            </a:ln>
          </a:top>
          <a:bottom>
            <a:ln cap="flat" cmpd="sng" w="6350">
              <a:solidFill>
                <a:srgbClr val="000000"/>
              </a:solidFill>
              <a:prstDash val="solid"/>
              <a:round/>
              <a:headEnd len="sm" w="sm" type="none"/>
              <a:tailEnd len="sm" w="sm" type="none"/>
            </a:ln>
          </a:bottom>
          <a:insideH>
            <a:ln cap="flat" cmpd="sng" w="6350">
              <a:solidFill>
                <a:srgbClr val="000000"/>
              </a:solidFill>
              <a:prstDash val="solid"/>
              <a:round/>
              <a:headEnd len="sm" w="sm" type="none"/>
              <a:tailEnd len="sm" w="sm" type="none"/>
            </a:ln>
          </a:insideH>
          <a:insideV>
            <a:ln cap="flat" cmpd="sng" w="635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1A7CDEE-4FB0-43E8-8BDF-D47DD3EBD866}"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3E5D512-BE3E-414B-8FE9-D53A9F896722}" styleName="Table_2">
    <a:wholeTbl>
      <a:tcTxStyle>
        <a:font>
          <a:latin typeface="Arial"/>
          <a:ea typeface="Arial"/>
          <a:cs typeface="Arial"/>
        </a:font>
        <a:srgbClr val="000000"/>
      </a:tcTxStyle>
      <a:tcStyle>
        <a:tcBdr>
          <a:left>
            <a:ln cap="flat" cmpd="sng" w="6350">
              <a:solidFill>
                <a:srgbClr val="000000"/>
              </a:solidFill>
              <a:prstDash val="solid"/>
              <a:round/>
              <a:headEnd len="sm" w="sm" type="none"/>
              <a:tailEnd len="sm" w="sm" type="none"/>
            </a:ln>
          </a:left>
          <a:right>
            <a:ln cap="flat" cmpd="sng" w="6350">
              <a:solidFill>
                <a:srgbClr val="000000"/>
              </a:solidFill>
              <a:prstDash val="solid"/>
              <a:round/>
              <a:headEnd len="sm" w="sm" type="none"/>
              <a:tailEnd len="sm" w="sm" type="none"/>
            </a:ln>
          </a:right>
          <a:top>
            <a:ln cap="flat" cmpd="sng" w="6350">
              <a:solidFill>
                <a:srgbClr val="000000"/>
              </a:solidFill>
              <a:prstDash val="solid"/>
              <a:round/>
              <a:headEnd len="sm" w="sm" type="none"/>
              <a:tailEnd len="sm" w="sm" type="none"/>
            </a:ln>
          </a:top>
          <a:bottom>
            <a:ln cap="flat" cmpd="sng" w="6350">
              <a:solidFill>
                <a:srgbClr val="000000"/>
              </a:solidFill>
              <a:prstDash val="solid"/>
              <a:round/>
              <a:headEnd len="sm" w="sm" type="none"/>
              <a:tailEnd len="sm" w="sm" type="none"/>
            </a:ln>
          </a:bottom>
          <a:insideH>
            <a:ln cap="flat" cmpd="sng" w="6350">
              <a:solidFill>
                <a:srgbClr val="000000"/>
              </a:solidFill>
              <a:prstDash val="solid"/>
              <a:round/>
              <a:headEnd len="sm" w="sm" type="none"/>
              <a:tailEnd len="sm" w="sm" type="none"/>
            </a:ln>
          </a:insideH>
          <a:insideV>
            <a:ln cap="flat" cmpd="sng" w="635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lusJakartaSansMedium-regular.fntdata"/><Relationship Id="rId20" Type="http://schemas.openxmlformats.org/officeDocument/2006/relationships/font" Target="fonts/HalantSemiBold-regular.fntdata"/><Relationship Id="rId42" Type="http://schemas.openxmlformats.org/officeDocument/2006/relationships/font" Target="fonts/PlusJakartaSansMedium-italic.fntdata"/><Relationship Id="rId41" Type="http://schemas.openxmlformats.org/officeDocument/2006/relationships/font" Target="fonts/PlusJakartaSansMedium-bold.fntdata"/><Relationship Id="rId22" Type="http://schemas.openxmlformats.org/officeDocument/2006/relationships/font" Target="fonts/Halant-regular.fntdata"/><Relationship Id="rId44" Type="http://schemas.openxmlformats.org/officeDocument/2006/relationships/font" Target="fonts/WorkSans-regular.fntdata"/><Relationship Id="rId21" Type="http://schemas.openxmlformats.org/officeDocument/2006/relationships/font" Target="fonts/HalantSemiBold-bold.fntdata"/><Relationship Id="rId43" Type="http://schemas.openxmlformats.org/officeDocument/2006/relationships/font" Target="fonts/PlusJakartaSansMedium-boldItalic.fntdata"/><Relationship Id="rId24" Type="http://schemas.openxmlformats.org/officeDocument/2006/relationships/font" Target="fonts/InterSemiBold-regular.fntdata"/><Relationship Id="rId46" Type="http://schemas.openxmlformats.org/officeDocument/2006/relationships/font" Target="fonts/WorkSans-italic.fntdata"/><Relationship Id="rId23" Type="http://schemas.openxmlformats.org/officeDocument/2006/relationships/font" Target="fonts/Halant-bold.fntdata"/><Relationship Id="rId45" Type="http://schemas.openxmlformats.org/officeDocument/2006/relationships/font" Target="fonts/Work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SemiBold-italic.fntdata"/><Relationship Id="rId25" Type="http://schemas.openxmlformats.org/officeDocument/2006/relationships/font" Target="fonts/InterSemiBold-bold.fntdata"/><Relationship Id="rId47" Type="http://schemas.openxmlformats.org/officeDocument/2006/relationships/font" Target="fonts/WorkSans-boldItalic.fntdata"/><Relationship Id="rId28" Type="http://schemas.openxmlformats.org/officeDocument/2006/relationships/font" Target="fonts/PlusJakartaSans-regular.fntdata"/><Relationship Id="rId27" Type="http://schemas.openxmlformats.org/officeDocument/2006/relationships/font" Target="fonts/InterSemiBold-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boldItalic.fntdata"/><Relationship Id="rId30" Type="http://schemas.openxmlformats.org/officeDocument/2006/relationships/font" Target="fonts/PlusJakartaSans-italic.fntdata"/><Relationship Id="rId11" Type="http://schemas.openxmlformats.org/officeDocument/2006/relationships/slide" Target="slides/slide5.xml"/><Relationship Id="rId33" Type="http://schemas.openxmlformats.org/officeDocument/2006/relationships/font" Target="fonts/Inter-bold.fntdata"/><Relationship Id="rId10" Type="http://schemas.openxmlformats.org/officeDocument/2006/relationships/slide" Target="slides/slide4.xml"/><Relationship Id="rId32" Type="http://schemas.openxmlformats.org/officeDocument/2006/relationships/font" Target="fonts/Inter-regular.fntdata"/><Relationship Id="rId13" Type="http://schemas.openxmlformats.org/officeDocument/2006/relationships/slide" Target="slides/slide7.xml"/><Relationship Id="rId35" Type="http://schemas.openxmlformats.org/officeDocument/2006/relationships/font" Target="fonts/Inter-boldItalic.fntdata"/><Relationship Id="rId12" Type="http://schemas.openxmlformats.org/officeDocument/2006/relationships/slide" Target="slides/slide6.xml"/><Relationship Id="rId34" Type="http://schemas.openxmlformats.org/officeDocument/2006/relationships/font" Target="fonts/Inter-italic.fntdata"/><Relationship Id="rId15" Type="http://schemas.openxmlformats.org/officeDocument/2006/relationships/slide" Target="slides/slide9.xml"/><Relationship Id="rId37" Type="http://schemas.openxmlformats.org/officeDocument/2006/relationships/font" Target="fonts/PlusJakartaSansSemiBold-bold.fntdata"/><Relationship Id="rId14" Type="http://schemas.openxmlformats.org/officeDocument/2006/relationships/slide" Target="slides/slide8.xml"/><Relationship Id="rId36" Type="http://schemas.openxmlformats.org/officeDocument/2006/relationships/font" Target="fonts/PlusJakartaSansSemiBold-regular.fntdata"/><Relationship Id="rId17" Type="http://schemas.openxmlformats.org/officeDocument/2006/relationships/slide" Target="slides/slide11.xml"/><Relationship Id="rId39" Type="http://schemas.openxmlformats.org/officeDocument/2006/relationships/font" Target="fonts/PlusJakartaSansSemiBold-boldItalic.fntdata"/><Relationship Id="rId16" Type="http://schemas.openxmlformats.org/officeDocument/2006/relationships/slide" Target="slides/slide10.xml"/><Relationship Id="rId38" Type="http://schemas.openxmlformats.org/officeDocument/2006/relationships/font" Target="fonts/PlusJakartaSansSemi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39de1b9a4a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39de1b9a4a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40dc95db47_0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340dc95db47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40dc95db47_0_7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340dc95db47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32f6fa8fa7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32f6fa8fa7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2e2c2150622_0_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2e2c2150622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2a97f705531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2a97f705531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2da5b079114_1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2da5b079114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260f2ac8815_0_3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260f2ac8815_0_3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239de1b9a4a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239de1b9a4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260f2ac8815_0_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260f2ac8815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340dc95db47_0_9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340dc95db47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260f2ac8815_0_3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260f2ac8815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2e504aa8b03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2e504aa8b03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2746050" y="2250725"/>
            <a:ext cx="4490100" cy="3441000"/>
          </a:xfrm>
          <a:prstGeom prst="rect">
            <a:avLst/>
          </a:prstGeom>
          <a:noFill/>
          <a:ln cap="flat" cmpd="sng" w="9525">
            <a:solidFill>
              <a:srgbClr val="B7B7B7"/>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b="1" lang="en" sz="3000">
                <a:solidFill>
                  <a:schemeClr val="dk1"/>
                </a:solidFill>
                <a:latin typeface="Plus Jakarta Sans"/>
                <a:ea typeface="Plus Jakarta Sans"/>
                <a:cs typeface="Plus Jakarta Sans"/>
                <a:sym typeface="Plus Jakarta Sans"/>
              </a:rPr>
              <a:t>How did developments during the Early Republic (1789-1844) impact various groups living in the United States?</a:t>
            </a:r>
            <a:endParaRPr b="1" sz="2700">
              <a:solidFill>
                <a:schemeClr val="dk1"/>
              </a:solidFill>
              <a:latin typeface="Plus Jakarta Sans"/>
              <a:ea typeface="Plus Jakarta Sans"/>
              <a:cs typeface="Plus Jakarta Sans"/>
              <a:sym typeface="Plus Jakarta Sans"/>
            </a:endParaRPr>
          </a:p>
        </p:txBody>
      </p:sp>
      <p:sp>
        <p:nvSpPr>
          <p:cNvPr id="56" name="Google Shape;56;p13"/>
          <p:cNvSpPr txBox="1"/>
          <p:nvPr/>
        </p:nvSpPr>
        <p:spPr>
          <a:xfrm>
            <a:off x="0" y="0"/>
            <a:ext cx="7772400" cy="1650600"/>
          </a:xfrm>
          <a:prstGeom prst="rect">
            <a:avLst/>
          </a:prstGeom>
          <a:solidFill>
            <a:schemeClr val="accent5"/>
          </a:solidFill>
          <a:ln>
            <a:noFill/>
          </a:ln>
        </p:spPr>
        <p:txBody>
          <a:bodyPr anchorCtr="0" anchor="ctr" bIns="109725" lIns="109725" spcFirstLastPara="1" rIns="109725" wrap="square" tIns="10972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lt1"/>
                </a:solidFill>
                <a:latin typeface="Halant"/>
                <a:ea typeface="Halant"/>
                <a:cs typeface="Halant"/>
                <a:sym typeface="Halant"/>
              </a:rPr>
              <a:t>Teacher Edition:</a:t>
            </a:r>
            <a:endParaRPr sz="1700">
              <a:solidFill>
                <a:schemeClr val="lt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lt1"/>
                </a:solidFill>
                <a:latin typeface="Plus Jakarta Sans Medium"/>
                <a:ea typeface="Plus Jakarta Sans Medium"/>
                <a:cs typeface="Plus Jakarta Sans Medium"/>
                <a:sym typeface="Plus Jakarta Sans Medium"/>
              </a:rPr>
              <a:t>The Early Republic</a:t>
            </a:r>
            <a:endParaRPr sz="2500">
              <a:solidFill>
                <a:schemeClr val="lt1"/>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0" name="Google Shape;60;p13"/>
          <p:cNvSpPr txBox="1"/>
          <p:nvPr/>
        </p:nvSpPr>
        <p:spPr>
          <a:xfrm>
            <a:off x="536400" y="6694635"/>
            <a:ext cx="6699600" cy="1650600"/>
          </a:xfrm>
          <a:prstGeom prst="rect">
            <a:avLst/>
          </a:prstGeom>
          <a:noFill/>
          <a:ln cap="flat" cmpd="sng" w="28575">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Write the prompt in your own words:</a:t>
            </a:r>
            <a:endParaRPr b="1" sz="1500">
              <a:solidFill>
                <a:schemeClr val="dk1"/>
              </a:solidFill>
              <a:latin typeface="Inter"/>
              <a:ea typeface="Inter"/>
              <a:cs typeface="Inter"/>
              <a:sym typeface="Inter"/>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None/>
            </a:pPr>
            <a:r>
              <a:rPr lang="en" sz="1500">
                <a:solidFill>
                  <a:schemeClr val="dk1"/>
                </a:solidFill>
                <a:latin typeface="Inter"/>
                <a:ea typeface="Inter"/>
                <a:cs typeface="Inter"/>
                <a:sym typeface="Inter"/>
              </a:rPr>
              <a:t>Having students write the prompt in their own words is a great way to ensure all students understand what the prompt is asking them to focus on in their essay.</a:t>
            </a:r>
            <a:endParaRPr sz="1500">
              <a:solidFill>
                <a:schemeClr val="dk1"/>
              </a:solidFill>
              <a:latin typeface="Inter"/>
              <a:ea typeface="Inter"/>
              <a:cs typeface="Inter"/>
              <a:sym typeface="Inter"/>
            </a:endParaRPr>
          </a:p>
        </p:txBody>
      </p:sp>
      <p:sp>
        <p:nvSpPr>
          <p:cNvPr id="61" name="Google Shape;61;p13"/>
          <p:cNvSpPr txBox="1"/>
          <p:nvPr/>
        </p:nvSpPr>
        <p:spPr>
          <a:xfrm>
            <a:off x="381550" y="2682600"/>
            <a:ext cx="1839900" cy="926700"/>
          </a:xfrm>
          <a:prstGeom prst="rect">
            <a:avLst/>
          </a:prstGeom>
          <a:noFill/>
          <a:ln>
            <a:noFill/>
          </a:ln>
        </p:spPr>
        <p:txBody>
          <a:bodyPr anchorCtr="0" anchor="ctr" bIns="109725" lIns="109725" spcFirstLastPara="1" rIns="109725" wrap="square" tIns="109725">
            <a:noAutofit/>
          </a:bodyPr>
          <a:lstStyle/>
          <a:p>
            <a:pPr indent="0" lvl="0" marL="0" rtl="0" algn="ctr">
              <a:spcBef>
                <a:spcPts val="0"/>
              </a:spcBef>
              <a:spcAft>
                <a:spcPts val="0"/>
              </a:spcAft>
              <a:buNone/>
            </a:pPr>
            <a:r>
              <a:t/>
            </a:r>
            <a:endParaRPr sz="2400">
              <a:latin typeface="Plus Jakarta Sans"/>
              <a:ea typeface="Plus Jakarta Sans"/>
              <a:cs typeface="Plus Jakarta Sans"/>
              <a:sym typeface="Plus Jakarta Sans"/>
            </a:endParaRPr>
          </a:p>
          <a:p>
            <a:pPr indent="0" lvl="0" marL="0" rtl="0" algn="ctr">
              <a:spcBef>
                <a:spcPts val="0"/>
              </a:spcBef>
              <a:spcAft>
                <a:spcPts val="0"/>
              </a:spcAft>
              <a:buNone/>
            </a:pPr>
            <a:r>
              <a:rPr lang="en" sz="2400">
                <a:latin typeface="Plus Jakarta Sans"/>
                <a:ea typeface="Plus Jakarta Sans"/>
                <a:cs typeface="Plus Jakarta Sans"/>
                <a:sym typeface="Plus Jakarta Sans"/>
              </a:rPr>
              <a:t>Prompt:</a:t>
            </a:r>
            <a:endParaRPr sz="2400">
              <a:latin typeface="Plus Jakarta Sans"/>
              <a:ea typeface="Plus Jakarta Sans"/>
              <a:cs typeface="Plus Jakarta Sans"/>
              <a:sym typeface="Plus Jakarta Sans"/>
            </a:endParaRPr>
          </a:p>
        </p:txBody>
      </p:sp>
      <p:pic>
        <p:nvPicPr>
          <p:cNvPr id="62" name="Google Shape;62;p13"/>
          <p:cNvPicPr preferRelativeResize="0"/>
          <p:nvPr/>
        </p:nvPicPr>
        <p:blipFill>
          <a:blip r:embed="rId5">
            <a:alphaModFix/>
          </a:blip>
          <a:stretch>
            <a:fillRect/>
          </a:stretch>
        </p:blipFill>
        <p:spPr>
          <a:xfrm>
            <a:off x="476200" y="3609250"/>
            <a:ext cx="1650600" cy="16506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8" name="Shape 158"/>
        <p:cNvGrpSpPr/>
        <p:nvPr/>
      </p:nvGrpSpPr>
      <p:grpSpPr>
        <a:xfrm>
          <a:off x="0" y="0"/>
          <a:ext cx="0" cy="0"/>
          <a:chOff x="0" y="0"/>
          <a:chExt cx="0" cy="0"/>
        </a:xfrm>
      </p:grpSpPr>
      <p:sp>
        <p:nvSpPr>
          <p:cNvPr id="159" name="Google Shape;159;p22"/>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B</a:t>
            </a:r>
            <a:endParaRPr sz="1900">
              <a:latin typeface="Halant"/>
              <a:ea typeface="Halant"/>
              <a:cs typeface="Halant"/>
              <a:sym typeface="Halant"/>
            </a:endParaRPr>
          </a:p>
        </p:txBody>
      </p:sp>
      <p:pic>
        <p:nvPicPr>
          <p:cNvPr id="160" name="Google Shape;160;p2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1" name="Google Shape;161;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2" name="Google Shape;162;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63" name="Google Shape;163;p22"/>
          <p:cNvGraphicFramePr/>
          <p:nvPr/>
        </p:nvGraphicFramePr>
        <p:xfrm>
          <a:off x="417600" y="678113"/>
          <a:ext cx="3000000" cy="3000000"/>
        </p:xfrm>
        <a:graphic>
          <a:graphicData uri="http://schemas.openxmlformats.org/drawingml/2006/table">
            <a:tbl>
              <a:tblPr>
                <a:noFill/>
                <a:tableStyleId>{11A7CDEE-4FB0-43E8-8BDF-D47DD3EBD866}</a:tableStyleId>
              </a:tblPr>
              <a:tblGrid>
                <a:gridCol w="2611375"/>
                <a:gridCol w="4292225"/>
              </a:tblGrid>
              <a:tr h="378175">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Charles Oscar Paullin, Transportation: Rates of Travel 1800 &amp; 1830, </a:t>
                      </a:r>
                      <a:r>
                        <a:rPr i="1" lang="en" sz="1200">
                          <a:solidFill>
                            <a:schemeClr val="dk1"/>
                          </a:solidFill>
                          <a:latin typeface="Halant"/>
                          <a:ea typeface="Halant"/>
                          <a:cs typeface="Halant"/>
                          <a:sym typeface="Halant"/>
                        </a:rPr>
                        <a:t>Atlas of the Historical Geography of the United States</a:t>
                      </a:r>
                      <a:r>
                        <a:rPr lang="en" sz="1200">
                          <a:solidFill>
                            <a:schemeClr val="dk1"/>
                          </a:solidFill>
                          <a:latin typeface="Halant"/>
                          <a:ea typeface="Halant"/>
                          <a:cs typeface="Halant"/>
                          <a:sym typeface="Halant"/>
                        </a:rPr>
                        <a:t>, 1932.</a:t>
                      </a:r>
                      <a:endParaRPr sz="1000">
                        <a:solidFill>
                          <a:schemeClr val="dk1"/>
                        </a:solidFill>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509850">
                <a:tc gridSpan="2">
                  <a:txBody>
                    <a:bodyPr/>
                    <a:lstStyle/>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109725" marB="109725" marR="109725" marL="109725">
                    <a:lnL cap="flat" cmpd="sng" w="12700">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sp>
        <p:nvSpPr>
          <p:cNvPr id="164" name="Google Shape;164;p22"/>
          <p:cNvSpPr txBox="1"/>
          <p:nvPr/>
        </p:nvSpPr>
        <p:spPr>
          <a:xfrm>
            <a:off x="419850" y="5949776"/>
            <a:ext cx="6903600" cy="33222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travel times change between 1800 and 1830? Provide a specific example.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Travel times significantly decreased between 1800 and 1830. In 1800, it took about 4-6 weeks to travel from New York to the Mississippi River, but by 1830, the same journey took only 2-4 weeks.</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might have caused this change?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This improvement was likely due to advancements in transportation, such as better roads, canals, railroads, and the increased use of steamboats.</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would changes in travel times impact the </a:t>
            </a:r>
            <a:r>
              <a:rPr lang="en" sz="1200">
                <a:solidFill>
                  <a:schemeClr val="dk1"/>
                </a:solidFill>
                <a:latin typeface="Inter"/>
                <a:ea typeface="Inter"/>
                <a:cs typeface="Inter"/>
                <a:sym typeface="Inter"/>
              </a:rPr>
              <a:t>economy, politics</a:t>
            </a:r>
            <a:r>
              <a:rPr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 and daily life in the Early Republic?</a:t>
            </a:r>
            <a:endParaRPr sz="1200">
              <a:solidFill>
                <a:schemeClr val="accent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Improved transportation allowed for faster movement of people and goods, boosting trade and economic growth. It helped expand political participation by making it easier for people in rural and western areas to stay connected with national developments. It also encouraged westward expansion, impacting Native American communities and increasing regional tensions over slavery and land use.</a:t>
            </a:r>
            <a:endParaRPr b="1" sz="1200">
              <a:solidFill>
                <a:schemeClr val="accent1"/>
              </a:solidFill>
              <a:latin typeface="Inter"/>
              <a:ea typeface="Inter"/>
              <a:cs typeface="Inter"/>
              <a:sym typeface="Inter"/>
            </a:endParaRPr>
          </a:p>
        </p:txBody>
      </p:sp>
      <p:pic>
        <p:nvPicPr>
          <p:cNvPr id="165" name="Google Shape;165;p22"/>
          <p:cNvPicPr preferRelativeResize="0"/>
          <p:nvPr/>
        </p:nvPicPr>
        <p:blipFill>
          <a:blip r:embed="rId4">
            <a:alphaModFix/>
          </a:blip>
          <a:stretch>
            <a:fillRect/>
          </a:stretch>
        </p:blipFill>
        <p:spPr>
          <a:xfrm>
            <a:off x="419850" y="1323025"/>
            <a:ext cx="6903601" cy="455745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9" name="Shape 169"/>
        <p:cNvGrpSpPr/>
        <p:nvPr/>
      </p:nvGrpSpPr>
      <p:grpSpPr>
        <a:xfrm>
          <a:off x="0" y="0"/>
          <a:ext cx="0" cy="0"/>
          <a:chOff x="0" y="0"/>
          <a:chExt cx="0" cy="0"/>
        </a:xfrm>
      </p:grpSpPr>
      <p:sp>
        <p:nvSpPr>
          <p:cNvPr id="170" name="Google Shape;170;p23"/>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C</a:t>
            </a:r>
            <a:endParaRPr sz="1900">
              <a:latin typeface="Halant"/>
              <a:ea typeface="Halant"/>
              <a:cs typeface="Halant"/>
              <a:sym typeface="Halant"/>
            </a:endParaRPr>
          </a:p>
        </p:txBody>
      </p:sp>
      <p:pic>
        <p:nvPicPr>
          <p:cNvPr id="171" name="Google Shape;171;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2" name="Google Shape;172;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3" name="Google Shape;173;p2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74" name="Google Shape;174;p23"/>
          <p:cNvGraphicFramePr/>
          <p:nvPr/>
        </p:nvGraphicFramePr>
        <p:xfrm>
          <a:off x="417600" y="601913"/>
          <a:ext cx="3000000" cy="3000000"/>
        </p:xfrm>
        <a:graphic>
          <a:graphicData uri="http://schemas.openxmlformats.org/drawingml/2006/table">
            <a:tbl>
              <a:tblPr>
                <a:noFill/>
                <a:tableStyleId>{11A7CDEE-4FB0-43E8-8BDF-D47DD3EBD866}</a:tableStyleId>
              </a:tblPr>
              <a:tblGrid>
                <a:gridCol w="2611375"/>
                <a:gridCol w="4292225"/>
              </a:tblGrid>
              <a:tr h="562825">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John Doyle, </a:t>
                      </a:r>
                      <a:r>
                        <a:rPr i="1" lang="en" sz="1200">
                          <a:solidFill>
                            <a:schemeClr val="dk1"/>
                          </a:solidFill>
                          <a:latin typeface="Halant"/>
                          <a:ea typeface="Halant"/>
                          <a:cs typeface="Halant"/>
                          <a:sym typeface="Halant"/>
                        </a:rPr>
                        <a:t>“Suffer for About the First Six Months After Leaving Home</a:t>
                      </a:r>
                      <a:r>
                        <a:rPr lang="en" sz="1200">
                          <a:solidFill>
                            <a:schemeClr val="dk1"/>
                          </a:solidFill>
                          <a:latin typeface="Halant"/>
                          <a:ea typeface="Halant"/>
                          <a:cs typeface="Halant"/>
                          <a:sym typeface="Halant"/>
                        </a:rPr>
                        <a:t>,” Letter Home to Ireland 1818.</a:t>
                      </a:r>
                      <a:endParaRPr sz="1200">
                        <a:solidFill>
                          <a:schemeClr val="dk1"/>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509850">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We were safely landed in Philadelphia on the 7th of October and I had not so much as would pay my passage in a boat to take me ashore. My distress and confusion for the want of three or four pence was very great, and such was the jealousy and miserableness of the passengers that there was not one who would lend another even that sum…It was not long till I made out my father, whom I instantly knew, and no one could describe our feelings when I made myself known to him, and received his embraces, after an absence of seventeen years.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 found the printing and bookbinding overpowered with hands in New York. I remained idle for twelve days in consequence; when finding there was many out of employment like myself I determined to turn myself to something else, seeing that there was nothing to be got by idleness… I drove about accordingly and was engaged by a bookseller to hawk [sell] maps for him at 7 dollars a week. This I done much to his satisfaction but when the town was well supplied he discharged me and instead of paying me my entire bill he stopped 9 dollars for maps which he said I made him no return for. I had to look for justice but was defeated for want of a person to prove my account. I lost the 9 dollars which I reckon to be 45 shillings…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Thus you see, my dearest Fanny, God has at length done something for us; every penny of it is my own hard earnings… though living happy in the midst of my brother’s family whom you know that I always loved and being as yet very successful… I feel, particularly in the evenings, when I return home, a lonesomeness and lowness of spirits which oppress me almost to fainting.</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There are poor houses charity schools and even soup houses here which shows that there are a number of destitute poor; of course there is misery in every part of the world, but none of the real actual poverty and distress which is in all parts of Ireland.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One thing I think is certain that if the emigrants knew before hand what they have to suffer for about the first six months after leaving home in every respect they would never come here.</a:t>
                      </a:r>
                      <a:endParaRPr sz="1200">
                        <a:solidFill>
                          <a:schemeClr val="dk1"/>
                        </a:solidFill>
                        <a:latin typeface="Inter"/>
                        <a:ea typeface="Inter"/>
                        <a:cs typeface="Inter"/>
                        <a:sym typeface="Inter"/>
                      </a:endParaRPr>
                    </a:p>
                  </a:txBody>
                  <a:tcPr marT="109725" marB="109725" marR="109725" marL="109725">
                    <a:lnL cap="flat" cmpd="sng" w="12700">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sp>
        <p:nvSpPr>
          <p:cNvPr id="175" name="Google Shape;175;p23"/>
          <p:cNvSpPr txBox="1"/>
          <p:nvPr/>
        </p:nvSpPr>
        <p:spPr>
          <a:xfrm>
            <a:off x="419850" y="6999200"/>
            <a:ext cx="6903600" cy="23490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Doyle’s experience reflect the struggles of immigrants in the Early Republic?</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Doyle’s letter highlights the financial insecurity, lack of social support, and emotional hardship that many immigrants faced. His observation about poorhouses and charity schools also shows the widespread poverty among immigrants.</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economic opportunities and hardships shape the experiences of immigrants in the Early Republic?</a:t>
            </a:r>
            <a:endParaRPr sz="1200">
              <a:solidFill>
                <a:schemeClr val="accent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Economic opportunities attracted immigrants to the U.S., but many faced instability, exploitation, and poverty. While some managed to earn money, others suffered from extreme hardship. These struggles influenced immigrant communities, social structures, and economic growth in the Early Republic.</a:t>
            </a:r>
            <a:endParaRPr b="1" sz="1200">
              <a:solidFill>
                <a:schemeClr val="accent1"/>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9" name="Shape 179"/>
        <p:cNvGrpSpPr/>
        <p:nvPr/>
      </p:nvGrpSpPr>
      <p:grpSpPr>
        <a:xfrm>
          <a:off x="0" y="0"/>
          <a:ext cx="0" cy="0"/>
          <a:chOff x="0" y="0"/>
          <a:chExt cx="0" cy="0"/>
        </a:xfrm>
      </p:grpSpPr>
      <p:sp>
        <p:nvSpPr>
          <p:cNvPr id="180" name="Google Shape;180;p2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D</a:t>
            </a:r>
            <a:endParaRPr sz="1900">
              <a:latin typeface="Halant"/>
              <a:ea typeface="Halant"/>
              <a:cs typeface="Halant"/>
              <a:sym typeface="Halant"/>
            </a:endParaRPr>
          </a:p>
        </p:txBody>
      </p:sp>
      <p:pic>
        <p:nvPicPr>
          <p:cNvPr id="181" name="Google Shape;181;p2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2" name="Google Shape;182;p2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3" name="Google Shape;183;p2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4" name="Google Shape;184;p24"/>
          <p:cNvSpPr txBox="1"/>
          <p:nvPr/>
        </p:nvSpPr>
        <p:spPr>
          <a:xfrm>
            <a:off x="434400" y="6684925"/>
            <a:ext cx="6903600" cy="26133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the circumstances of the Cherokee Trail of Tears, based on Neugin’s testimony.</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She uses the word “prisoners” to describe other Cherokee, which highlights the forced nature of this removal. It was clear that Cherokee were not allowed to bring much of their personal property and had to provide for themselves during the removal. The conditions were </a:t>
            </a:r>
            <a:r>
              <a:rPr b="1" lang="en" sz="1200">
                <a:solidFill>
                  <a:schemeClr val="accent1"/>
                </a:solidFill>
                <a:latin typeface="Inter"/>
                <a:ea typeface="Inter"/>
                <a:cs typeface="Inter"/>
                <a:sym typeface="Inter"/>
              </a:rPr>
              <a:t>clearly </a:t>
            </a:r>
            <a:r>
              <a:rPr b="1" lang="en" sz="1200">
                <a:solidFill>
                  <a:schemeClr val="accent1"/>
                </a:solidFill>
                <a:latin typeface="Inter"/>
                <a:ea typeface="Inter"/>
                <a:cs typeface="Inter"/>
                <a:sym typeface="Inter"/>
              </a:rPr>
              <a:t>bleak as she notes lack of possessions, hunger, and sickness that ended in death</a:t>
            </a:r>
            <a:r>
              <a:rPr b="1" lang="en" sz="1200">
                <a:solidFill>
                  <a:schemeClr val="accent1"/>
                </a:solidFill>
                <a:latin typeface="Inter"/>
                <a:ea typeface="Inter"/>
                <a:cs typeface="Inter"/>
                <a:sym typeface="Inter"/>
              </a:rPr>
              <a:t> of many children</a:t>
            </a:r>
            <a:r>
              <a:rPr b="1" lang="en" sz="1200">
                <a:solidFill>
                  <a:schemeClr val="accent1"/>
                </a:solidFill>
                <a:latin typeface="Inter"/>
                <a:ea typeface="Inter"/>
                <a:cs typeface="Inter"/>
                <a:sym typeface="Inter"/>
              </a:rPr>
              <a:t>.</a:t>
            </a:r>
            <a:endParaRPr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this testimony, how did westward expansion impact American Indians in the Early Republic?</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It robbed them of both of their land and personal property, as well as bringing hunger and death. Still, it </a:t>
            </a:r>
            <a:r>
              <a:rPr b="1" lang="en" sz="1200">
                <a:solidFill>
                  <a:schemeClr val="accent1"/>
                </a:solidFill>
                <a:latin typeface="Inter"/>
                <a:ea typeface="Inter"/>
                <a:cs typeface="Inter"/>
                <a:sym typeface="Inter"/>
              </a:rPr>
              <a:t> </a:t>
            </a:r>
            <a:r>
              <a:rPr b="1" lang="en" sz="1200">
                <a:solidFill>
                  <a:schemeClr val="accent1"/>
                </a:solidFill>
                <a:latin typeface="Inter"/>
                <a:ea typeface="Inter"/>
                <a:cs typeface="Inter"/>
                <a:sym typeface="Inter"/>
              </a:rPr>
              <a:t>showed Indigenous ingenuity and resilience during the forced removal.</a:t>
            </a:r>
            <a:endParaRPr sz="1200">
              <a:solidFill>
                <a:schemeClr val="accent1"/>
              </a:solidFill>
              <a:latin typeface="Inter"/>
              <a:ea typeface="Inter"/>
              <a:cs typeface="Inter"/>
              <a:sym typeface="Inter"/>
            </a:endParaRPr>
          </a:p>
        </p:txBody>
      </p:sp>
      <p:graphicFrame>
        <p:nvGraphicFramePr>
          <p:cNvPr id="185" name="Google Shape;185;p24"/>
          <p:cNvGraphicFramePr/>
          <p:nvPr/>
        </p:nvGraphicFramePr>
        <p:xfrm>
          <a:off x="419150" y="530650"/>
          <a:ext cx="3000000" cy="3000000"/>
        </p:xfrm>
        <a:graphic>
          <a:graphicData uri="http://schemas.openxmlformats.org/drawingml/2006/table">
            <a:tbl>
              <a:tblPr>
                <a:noFill/>
                <a:tableStyleId>{11A7CDEE-4FB0-43E8-8BDF-D47DD3EBD866}</a:tableStyleId>
              </a:tblPr>
              <a:tblGrid>
                <a:gridCol w="4934225"/>
                <a:gridCol w="1999975"/>
              </a:tblGrid>
              <a:tr h="1089475">
                <a:tc gridSpan="2">
                  <a:txBody>
                    <a:bodyPr/>
                    <a:lstStyle/>
                    <a:p>
                      <a:pPr indent="0" lvl="0" marL="0" rtl="0" algn="l">
                        <a:spcBef>
                          <a:spcPts val="0"/>
                        </a:spcBef>
                        <a:spcAft>
                          <a:spcPts val="0"/>
                        </a:spcAft>
                        <a:buNone/>
                      </a:pPr>
                      <a:r>
                        <a:rPr lang="en" sz="1200">
                          <a:latin typeface="Halant"/>
                          <a:ea typeface="Halant"/>
                          <a:cs typeface="Halant"/>
                          <a:sym typeface="Halant"/>
                        </a:rPr>
                        <a:t>Source: Rebecca Neugin, testimony about what she witnessed during her family's removal on the Cherokee Trail of Tears, </a:t>
                      </a:r>
                      <a:r>
                        <a:rPr lang="en" sz="1200">
                          <a:solidFill>
                            <a:schemeClr val="dk1"/>
                          </a:solidFill>
                          <a:latin typeface="Halant"/>
                          <a:ea typeface="Halant"/>
                          <a:cs typeface="Halant"/>
                          <a:sym typeface="Halant"/>
                        </a:rPr>
                        <a:t>given to Grant Foreman and documented in his book, </a:t>
                      </a:r>
                      <a:r>
                        <a:rPr i="1" lang="en" sz="1200">
                          <a:solidFill>
                            <a:schemeClr val="dk1"/>
                          </a:solidFill>
                          <a:latin typeface="Halant"/>
                          <a:ea typeface="Halant"/>
                          <a:cs typeface="Halant"/>
                          <a:sym typeface="Halant"/>
                        </a:rPr>
                        <a:t>Indian Removal: The Emigration of the Five Civilized Tribes of Indians</a:t>
                      </a:r>
                      <a:r>
                        <a:rPr lang="en" sz="1200">
                          <a:solidFill>
                            <a:schemeClr val="dk1"/>
                          </a:solidFill>
                          <a:latin typeface="Halant"/>
                          <a:ea typeface="Halant"/>
                          <a:cs typeface="Halant"/>
                          <a:sym typeface="Halant"/>
                        </a:rPr>
                        <a:t>, 1932.</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Rebecca Neugin was the last survivor of the Cherokee Trail of Tears when she died at the age of 97 on July 15, 1932. Her testimony came from information given to her by her mother of her family’s experience on the Trail of Tears (1838-39) when she was three years old.</a:t>
                      </a:r>
                      <a:endParaRPr sz="10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2926550">
                <a:tc>
                  <a:txBody>
                    <a:bodyPr/>
                    <a:lstStyle/>
                    <a:p>
                      <a:pPr indent="0" lvl="0" marL="0" rtl="0" algn="l">
                        <a:spcBef>
                          <a:spcPts val="0"/>
                        </a:spcBef>
                        <a:spcAft>
                          <a:spcPts val="0"/>
                        </a:spcAft>
                        <a:buNone/>
                      </a:pPr>
                      <a:r>
                        <a:rPr lang="en" sz="1200">
                          <a:latin typeface="Inter"/>
                          <a:ea typeface="Inter"/>
                          <a:cs typeface="Inter"/>
                          <a:sym typeface="Inter"/>
                        </a:rPr>
                        <a:t>When the soldiers came to our house my father wanted to fight, but my mother told him the soldiers would kill him if he did and we surrendered without a fight. They drove us out of our house to join other prisoners in a stockade.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After they took us away, my mother begged them to let her go back and get some bedding. So, they let her go back and she brought what bedding and a few cooking utensils she could carry and had to leave behind all of our other household possessions.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My father had a wagon pulled by two spans of oxen to haul us in. Eight of my brothers and sisters and two or three widow women and children rode with us. My brother Dick, who was a good deal older than I was, walked along with a long whip, which he popped over the backs of the oxen and drove them all the way. My father and mother walked all the way also.</a:t>
                      </a:r>
                      <a:endParaRPr sz="12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595959"/>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lnL cap="flat" cmpd="sng" w="12700">
                      <a:solidFill>
                        <a:srgbClr val="595959"/>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1307525">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The people got tired of eating salt pork on the journey that my father would walk through the wood… hunting for turkeys and deer, which he brought into the camp to feed us.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Camp was usually made at some place where water was to be had. When we stopped and prepared to cook our food, other emigrants who had been driven from their homes without the opportunity to secure cooking utensils came to our camp to use our pots and kettles. There was much sickness among the emigrants and a great many little children died of whooping cough.</a:t>
                      </a:r>
                      <a:endParaRPr sz="12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r>
            </a:tbl>
          </a:graphicData>
        </a:graphic>
      </p:graphicFrame>
      <p:pic>
        <p:nvPicPr>
          <p:cNvPr id="186" name="Google Shape;186;p24"/>
          <p:cNvPicPr preferRelativeResize="0"/>
          <p:nvPr/>
        </p:nvPicPr>
        <p:blipFill rotWithShape="1">
          <a:blip r:embed="rId4">
            <a:alphaModFix/>
          </a:blip>
          <a:srcRect b="0" l="7639" r="41871" t="0"/>
          <a:stretch/>
        </p:blipFill>
        <p:spPr>
          <a:xfrm>
            <a:off x="5409562" y="2057025"/>
            <a:ext cx="1943775" cy="28407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0" name="Shape 190"/>
        <p:cNvGrpSpPr/>
        <p:nvPr/>
      </p:nvGrpSpPr>
      <p:grpSpPr>
        <a:xfrm>
          <a:off x="0" y="0"/>
          <a:ext cx="0" cy="0"/>
          <a:chOff x="0" y="0"/>
          <a:chExt cx="0" cy="0"/>
        </a:xfrm>
      </p:grpSpPr>
      <p:cxnSp>
        <p:nvCxnSpPr>
          <p:cNvPr id="191" name="Google Shape;191;p25"/>
          <p:cNvCxnSpPr>
            <a:stCxn id="192" idx="3"/>
            <a:endCxn id="193" idx="1"/>
          </p:cNvCxnSpPr>
          <p:nvPr/>
        </p:nvCxnSpPr>
        <p:spPr>
          <a:xfrm flipH="1" rot="10800000">
            <a:off x="2494327" y="2894983"/>
            <a:ext cx="3078000" cy="3042300"/>
          </a:xfrm>
          <a:prstGeom prst="straightConnector1">
            <a:avLst/>
          </a:prstGeom>
          <a:noFill/>
          <a:ln cap="flat" cmpd="sng" w="9525">
            <a:solidFill>
              <a:srgbClr val="595959"/>
            </a:solidFill>
            <a:prstDash val="solid"/>
            <a:round/>
            <a:headEnd len="med" w="med" type="none"/>
            <a:tailEnd len="med" w="med" type="triangle"/>
          </a:ln>
        </p:spPr>
      </p:cxnSp>
      <p:cxnSp>
        <p:nvCxnSpPr>
          <p:cNvPr id="194" name="Google Shape;194;p25"/>
          <p:cNvCxnSpPr>
            <a:stCxn id="192" idx="3"/>
            <a:endCxn id="195" idx="1"/>
          </p:cNvCxnSpPr>
          <p:nvPr/>
        </p:nvCxnSpPr>
        <p:spPr>
          <a:xfrm>
            <a:off x="2494327" y="5937283"/>
            <a:ext cx="3078000" cy="1974300"/>
          </a:xfrm>
          <a:prstGeom prst="straightConnector1">
            <a:avLst/>
          </a:prstGeom>
          <a:noFill/>
          <a:ln cap="flat" cmpd="sng" w="9525">
            <a:solidFill>
              <a:srgbClr val="595959"/>
            </a:solidFill>
            <a:prstDash val="solid"/>
            <a:round/>
            <a:headEnd len="med" w="med" type="none"/>
            <a:tailEnd len="med" w="med" type="triangle"/>
          </a:ln>
        </p:spPr>
      </p:cxnSp>
      <p:cxnSp>
        <p:nvCxnSpPr>
          <p:cNvPr id="196" name="Google Shape;196;p25"/>
          <p:cNvCxnSpPr>
            <a:stCxn id="192" idx="3"/>
            <a:endCxn id="197" idx="1"/>
          </p:cNvCxnSpPr>
          <p:nvPr/>
        </p:nvCxnSpPr>
        <p:spPr>
          <a:xfrm flipH="1" rot="10800000">
            <a:off x="2494327" y="5410483"/>
            <a:ext cx="3078000" cy="526800"/>
          </a:xfrm>
          <a:prstGeom prst="straightConnector1">
            <a:avLst/>
          </a:prstGeom>
          <a:noFill/>
          <a:ln cap="flat" cmpd="sng" w="9525">
            <a:solidFill>
              <a:srgbClr val="595959"/>
            </a:solidFill>
            <a:prstDash val="solid"/>
            <a:round/>
            <a:headEnd len="med" w="med" type="none"/>
            <a:tailEnd len="med" w="med" type="triangle"/>
          </a:ln>
        </p:spPr>
      </p:cxnSp>
      <p:sp>
        <p:nvSpPr>
          <p:cNvPr id="198" name="Google Shape;198;p25"/>
          <p:cNvSpPr txBox="1"/>
          <p:nvPr/>
        </p:nvSpPr>
        <p:spPr>
          <a:xfrm>
            <a:off x="0" y="0"/>
            <a:ext cx="7772400" cy="9198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2500">
              <a:solidFill>
                <a:schemeClr val="dk1"/>
              </a:solidFill>
              <a:latin typeface="Plus Jakarta Sans"/>
              <a:ea typeface="Plus Jakarta Sans"/>
              <a:cs typeface="Plus Jakarta Sans"/>
              <a:sym typeface="Plus Jakarta Sans"/>
            </a:endParaRPr>
          </a:p>
        </p:txBody>
      </p:sp>
      <p:sp>
        <p:nvSpPr>
          <p:cNvPr id="199" name="Google Shape;199;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0" name="Google Shape;2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1" name="Google Shape;201;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2" name="Google Shape;202;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03" name="Google Shape;203;p25"/>
          <p:cNvSpPr txBox="1"/>
          <p:nvPr/>
        </p:nvSpPr>
        <p:spPr>
          <a:xfrm>
            <a:off x="3125020" y="1821202"/>
            <a:ext cx="1816800" cy="7161300"/>
          </a:xfrm>
          <a:prstGeom prst="rect">
            <a:avLst/>
          </a:prstGeom>
          <a:solidFill>
            <a:srgbClr val="FFFFFF"/>
          </a:solid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Rationale:</a:t>
            </a:r>
            <a:endParaRPr sz="1800">
              <a:latin typeface="Inter"/>
              <a:ea typeface="Inter"/>
              <a:cs typeface="Inter"/>
              <a:sym typeface="Inter"/>
            </a:endParaRPr>
          </a:p>
          <a:p>
            <a:pPr indent="0" lvl="0" marL="0" rtl="0" algn="ctr">
              <a:spcBef>
                <a:spcPts val="0"/>
              </a:spcBef>
              <a:spcAft>
                <a:spcPts val="0"/>
              </a:spcAft>
              <a:buNone/>
            </a:pPr>
            <a:r>
              <a:rPr lang="en" sz="1800">
                <a:latin typeface="Inter"/>
                <a:ea typeface="Inter"/>
                <a:cs typeface="Inter"/>
                <a:sym typeface="Inter"/>
              </a:rPr>
              <a:t>____________________________________________________________________________________________________________________________________________________________________________________</a:t>
            </a:r>
            <a:endParaRPr sz="1800">
              <a:latin typeface="Inter"/>
              <a:ea typeface="Inter"/>
              <a:cs typeface="Inter"/>
              <a:sym typeface="Inter"/>
            </a:endParaRPr>
          </a:p>
        </p:txBody>
      </p:sp>
      <p:sp>
        <p:nvSpPr>
          <p:cNvPr id="192" name="Google Shape;192;p25"/>
          <p:cNvSpPr txBox="1"/>
          <p:nvPr/>
        </p:nvSpPr>
        <p:spPr>
          <a:xfrm>
            <a:off x="748027" y="3662083"/>
            <a:ext cx="1746300" cy="45504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b="1" lang="en" sz="1500">
                <a:solidFill>
                  <a:srgbClr val="000000"/>
                </a:solidFill>
                <a:latin typeface="Inter"/>
                <a:ea typeface="Inter"/>
                <a:cs typeface="Inter"/>
                <a:sym typeface="Inter"/>
              </a:rPr>
              <a:t>Historical Event</a:t>
            </a:r>
            <a:endParaRPr b="1" sz="1500">
              <a:solidFill>
                <a:srgbClr val="000000"/>
              </a:solidFill>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a:p>
            <a:pPr indent="0" lvl="0" marL="0" rtl="0" algn="ctr">
              <a:spcBef>
                <a:spcPts val="0"/>
              </a:spcBef>
              <a:spcAft>
                <a:spcPts val="0"/>
              </a:spcAft>
              <a:buClr>
                <a:srgbClr val="000000"/>
              </a:buClr>
              <a:buSzPts val="1200"/>
              <a:buFont typeface="Arial"/>
              <a:buNone/>
            </a:pPr>
            <a:r>
              <a:t/>
            </a:r>
            <a:endParaRPr b="1" sz="1500">
              <a:latin typeface="Inter"/>
              <a:ea typeface="Inter"/>
              <a:cs typeface="Inter"/>
              <a:sym typeface="Inter"/>
            </a:endParaRPr>
          </a:p>
        </p:txBody>
      </p:sp>
      <p:sp>
        <p:nvSpPr>
          <p:cNvPr id="195" name="Google Shape;195;p25"/>
          <p:cNvSpPr txBox="1"/>
          <p:nvPr/>
        </p:nvSpPr>
        <p:spPr>
          <a:xfrm>
            <a:off x="5572467" y="6840966"/>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sp>
        <p:nvSpPr>
          <p:cNvPr id="204" name="Google Shape;204;p25"/>
          <p:cNvSpPr txBox="1"/>
          <p:nvPr/>
        </p:nvSpPr>
        <p:spPr>
          <a:xfrm>
            <a:off x="3430815" y="2039155"/>
            <a:ext cx="1205400" cy="1666200"/>
          </a:xfrm>
          <a:prstGeom prst="rect">
            <a:avLst/>
          </a:prstGeom>
          <a:solidFill>
            <a:srgbClr val="FFFFFF"/>
          </a:solid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Primary Effect:</a:t>
            </a:r>
            <a:endParaRPr b="1" sz="1500">
              <a:latin typeface="Inter"/>
              <a:ea typeface="Inter"/>
              <a:cs typeface="Inter"/>
              <a:sym typeface="Inter"/>
            </a:endParaRPr>
          </a:p>
        </p:txBody>
      </p:sp>
      <p:sp>
        <p:nvSpPr>
          <p:cNvPr id="205" name="Google Shape;205;p25"/>
          <p:cNvSpPr txBox="1"/>
          <p:nvPr/>
        </p:nvSpPr>
        <p:spPr>
          <a:xfrm>
            <a:off x="5716277" y="1092945"/>
            <a:ext cx="14760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Secondary Effects:</a:t>
            </a:r>
            <a:endParaRPr b="1" sz="1500">
              <a:latin typeface="Inter"/>
              <a:ea typeface="Inter"/>
              <a:cs typeface="Inter"/>
              <a:sym typeface="Inter"/>
            </a:endParaRPr>
          </a:p>
        </p:txBody>
      </p:sp>
      <p:cxnSp>
        <p:nvCxnSpPr>
          <p:cNvPr id="206" name="Google Shape;206;p25"/>
          <p:cNvCxnSpPr/>
          <p:nvPr/>
        </p:nvCxnSpPr>
        <p:spPr>
          <a:xfrm flipH="1" rot="10800000">
            <a:off x="2493337" y="4432068"/>
            <a:ext cx="634200" cy="4200"/>
          </a:xfrm>
          <a:prstGeom prst="straightConnector1">
            <a:avLst/>
          </a:prstGeom>
          <a:noFill/>
          <a:ln cap="flat" cmpd="sng" w="19050">
            <a:solidFill>
              <a:srgbClr val="000000"/>
            </a:solidFill>
            <a:prstDash val="solid"/>
            <a:round/>
            <a:headEnd len="med" w="med" type="none"/>
            <a:tailEnd len="med" w="med" type="triangle"/>
          </a:ln>
        </p:spPr>
      </p:cxnSp>
      <p:sp>
        <p:nvSpPr>
          <p:cNvPr id="207" name="Google Shape;207;p25"/>
          <p:cNvSpPr txBox="1"/>
          <p:nvPr/>
        </p:nvSpPr>
        <p:spPr>
          <a:xfrm>
            <a:off x="453700" y="1815500"/>
            <a:ext cx="2552700" cy="13920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Label each effect. If possible, rank the secondary effects in order of importance (most important on top). Be sure to explain why you believe the primary effect is the most important.</a:t>
            </a:r>
            <a:endParaRPr i="1" sz="1200">
              <a:latin typeface="Plus Jakarta Sans"/>
              <a:ea typeface="Plus Jakarta Sans"/>
              <a:cs typeface="Plus Jakarta Sans"/>
              <a:sym typeface="Plus Jakarta Sans"/>
            </a:endParaRPr>
          </a:p>
        </p:txBody>
      </p:sp>
      <p:sp>
        <p:nvSpPr>
          <p:cNvPr id="197" name="Google Shape;197;p25"/>
          <p:cNvSpPr txBox="1"/>
          <p:nvPr/>
        </p:nvSpPr>
        <p:spPr>
          <a:xfrm>
            <a:off x="5572467" y="4339918"/>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sp>
        <p:nvSpPr>
          <p:cNvPr id="193" name="Google Shape;193;p25"/>
          <p:cNvSpPr txBox="1"/>
          <p:nvPr/>
        </p:nvSpPr>
        <p:spPr>
          <a:xfrm>
            <a:off x="5572467" y="1824337"/>
            <a:ext cx="1746300" cy="2141400"/>
          </a:xfrm>
          <a:prstGeom prst="rect">
            <a:avLst/>
          </a:prstGeom>
          <a:noFill/>
          <a:ln cap="flat" cmpd="sng" w="9525">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p:txBody>
      </p:sp>
      <p:cxnSp>
        <p:nvCxnSpPr>
          <p:cNvPr id="208" name="Google Shape;208;p25"/>
          <p:cNvCxnSpPr/>
          <p:nvPr/>
        </p:nvCxnSpPr>
        <p:spPr>
          <a:xfrm flipH="1" rot="10800000">
            <a:off x="2494294" y="7560380"/>
            <a:ext cx="618000" cy="8400"/>
          </a:xfrm>
          <a:prstGeom prst="straightConnector1">
            <a:avLst/>
          </a:prstGeom>
          <a:noFill/>
          <a:ln cap="flat" cmpd="sng" w="19050">
            <a:solidFill>
              <a:srgbClr val="000000"/>
            </a:solidFill>
            <a:prstDash val="solid"/>
            <a:round/>
            <a:headEnd len="med" w="med" type="none"/>
            <a:tailEnd len="med" w="med" type="triangle"/>
          </a:ln>
        </p:spPr>
      </p:cxnSp>
      <p:sp>
        <p:nvSpPr>
          <p:cNvPr id="209" name="Google Shape;209;p25"/>
          <p:cNvSpPr/>
          <p:nvPr/>
        </p:nvSpPr>
        <p:spPr>
          <a:xfrm>
            <a:off x="5677655" y="3432917"/>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 </a:t>
            </a:r>
            <a:endParaRPr sz="1200">
              <a:latin typeface="Inter"/>
              <a:ea typeface="Inter"/>
              <a:cs typeface="Inter"/>
              <a:sym typeface="Inter"/>
            </a:endParaRPr>
          </a:p>
        </p:txBody>
      </p:sp>
      <p:sp>
        <p:nvSpPr>
          <p:cNvPr id="210" name="Google Shape;210;p25"/>
          <p:cNvSpPr/>
          <p:nvPr/>
        </p:nvSpPr>
        <p:spPr>
          <a:xfrm>
            <a:off x="5686314" y="5951471"/>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 </a:t>
            </a:r>
            <a:endParaRPr sz="1200">
              <a:latin typeface="Inter"/>
              <a:ea typeface="Inter"/>
              <a:cs typeface="Inter"/>
              <a:sym typeface="Inter"/>
            </a:endParaRPr>
          </a:p>
        </p:txBody>
      </p:sp>
      <p:sp>
        <p:nvSpPr>
          <p:cNvPr id="211" name="Google Shape;211;p25"/>
          <p:cNvSpPr/>
          <p:nvPr/>
        </p:nvSpPr>
        <p:spPr>
          <a:xfrm>
            <a:off x="5686314" y="8470026"/>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 </a:t>
            </a:r>
            <a:endParaRPr sz="1200">
              <a:latin typeface="Inter"/>
              <a:ea typeface="Inter"/>
              <a:cs typeface="Inter"/>
              <a:sym typeface="Inter"/>
            </a:endParaRPr>
          </a:p>
        </p:txBody>
      </p:sp>
      <p:sp>
        <p:nvSpPr>
          <p:cNvPr id="212" name="Google Shape;212;p25"/>
          <p:cNvSpPr/>
          <p:nvPr/>
        </p:nvSpPr>
        <p:spPr>
          <a:xfrm>
            <a:off x="3265275" y="8474557"/>
            <a:ext cx="1536000" cy="438000"/>
          </a:xfrm>
          <a:prstGeom prst="rect">
            <a:avLst/>
          </a:prstGeom>
          <a:noFill/>
          <a:ln cap="flat" cmpd="sng" w="9525">
            <a:solidFill>
              <a:srgbClr val="9E9E9E"/>
            </a:solidFill>
            <a:prstDash val="solid"/>
            <a:round/>
            <a:headEnd len="sm" w="sm" type="none"/>
            <a:tailEnd len="sm" w="sm" type="none"/>
          </a:ln>
        </p:spPr>
        <p:txBody>
          <a:bodyPr anchorCtr="0" anchor="t" bIns="48325" lIns="48325" spcFirstLastPara="1" rIns="48325" wrap="square" tIns="48325">
            <a:noAutofit/>
          </a:bodyPr>
          <a:lstStyle/>
          <a:p>
            <a:pPr indent="0" lvl="0" marL="0" rtl="0" algn="l">
              <a:spcBef>
                <a:spcPts val="0"/>
              </a:spcBef>
              <a:spcAft>
                <a:spcPts val="0"/>
              </a:spcAft>
              <a:buNone/>
            </a:pPr>
            <a:r>
              <a:rPr lang="en" sz="1200">
                <a:latin typeface="Inter"/>
                <a:ea typeface="Inter"/>
                <a:cs typeface="Inter"/>
                <a:sym typeface="Inter"/>
              </a:rPr>
              <a:t>Documents: </a:t>
            </a:r>
            <a:endParaRPr sz="1200">
              <a:latin typeface="Inter"/>
              <a:ea typeface="Inter"/>
              <a:cs typeface="Inter"/>
              <a:sym typeface="Inter"/>
            </a:endParaRPr>
          </a:p>
        </p:txBody>
      </p:sp>
      <p:pic>
        <p:nvPicPr>
          <p:cNvPr id="213" name="Google Shape;213;p25"/>
          <p:cNvPicPr preferRelativeResize="0"/>
          <p:nvPr/>
        </p:nvPicPr>
        <p:blipFill>
          <a:blip r:embed="rId5">
            <a:alphaModFix/>
          </a:blip>
          <a:stretch>
            <a:fillRect/>
          </a:stretch>
        </p:blipFill>
        <p:spPr>
          <a:xfrm>
            <a:off x="453701" y="992626"/>
            <a:ext cx="822875" cy="822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 name="Shape 66"/>
        <p:cNvGrpSpPr/>
        <p:nvPr/>
      </p:nvGrpSpPr>
      <p:grpSpPr>
        <a:xfrm>
          <a:off x="0" y="0"/>
          <a:ext cx="0" cy="0"/>
          <a:chOff x="0" y="0"/>
          <a:chExt cx="0" cy="0"/>
        </a:xfrm>
      </p:grpSpPr>
      <p:sp>
        <p:nvSpPr>
          <p:cNvPr id="67" name="Google Shape;67;p14"/>
          <p:cNvSpPr txBox="1"/>
          <p:nvPr/>
        </p:nvSpPr>
        <p:spPr>
          <a:xfrm>
            <a:off x="0" y="0"/>
            <a:ext cx="7772400" cy="492000"/>
          </a:xfrm>
          <a:prstGeom prst="rect">
            <a:avLst/>
          </a:prstGeom>
          <a:solidFill>
            <a:schemeClr val="accent5"/>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1900">
                <a:solidFill>
                  <a:schemeClr val="lt1"/>
                </a:solidFill>
                <a:latin typeface="Halant"/>
                <a:ea typeface="Halant"/>
                <a:cs typeface="Halant"/>
                <a:sym typeface="Halant"/>
              </a:rPr>
              <a:t>Teacher Overview and Suggested Timeline</a:t>
            </a:r>
            <a:endParaRPr sz="1900">
              <a:solidFill>
                <a:schemeClr val="lt1"/>
              </a:solidFill>
              <a:latin typeface="Halant"/>
              <a:ea typeface="Halant"/>
              <a:cs typeface="Halant"/>
              <a:sym typeface="Halant"/>
            </a:endParaRPr>
          </a:p>
        </p:txBody>
      </p:sp>
      <p:pic>
        <p:nvPicPr>
          <p:cNvPr id="68" name="Google Shape;68;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1" name="Google Shape;71;p14"/>
          <p:cNvSpPr txBox="1"/>
          <p:nvPr/>
        </p:nvSpPr>
        <p:spPr>
          <a:xfrm>
            <a:off x="1796713" y="4231788"/>
            <a:ext cx="5528700" cy="406500"/>
          </a:xfrm>
          <a:prstGeom prst="rect">
            <a:avLst/>
          </a:prstGeom>
          <a:noFill/>
          <a:ln>
            <a:noFill/>
          </a:ln>
        </p:spPr>
        <p:txBody>
          <a:bodyPr anchorCtr="0" anchor="t" bIns="109725" lIns="109725" spcFirstLastPara="1" rIns="109725" wrap="square" tIns="109725">
            <a:spAutoFit/>
          </a:bodyPr>
          <a:lstStyle/>
          <a:p>
            <a:pPr indent="0" lvl="0" marL="0" rtl="0" algn="ctr">
              <a:spcBef>
                <a:spcPts val="0"/>
              </a:spcBef>
              <a:spcAft>
                <a:spcPts val="0"/>
              </a:spcAft>
              <a:buNone/>
            </a:pPr>
            <a:r>
              <a:rPr b="1" lang="en" sz="1200">
                <a:solidFill>
                  <a:schemeClr val="dk1"/>
                </a:solidFill>
                <a:latin typeface="Halant"/>
                <a:ea typeface="Halant"/>
                <a:cs typeface="Halant"/>
                <a:sym typeface="Halant"/>
              </a:rPr>
              <a:t>Targeted Historical Thinking Skill: Causation</a:t>
            </a:r>
            <a:endParaRPr b="1" sz="1200">
              <a:solidFill>
                <a:schemeClr val="dk1"/>
              </a:solidFill>
              <a:latin typeface="Halant"/>
              <a:ea typeface="Halant"/>
              <a:cs typeface="Halant"/>
              <a:sym typeface="Halant"/>
            </a:endParaRPr>
          </a:p>
        </p:txBody>
      </p:sp>
      <p:graphicFrame>
        <p:nvGraphicFramePr>
          <p:cNvPr id="72" name="Google Shape;72;p14"/>
          <p:cNvGraphicFramePr/>
          <p:nvPr/>
        </p:nvGraphicFramePr>
        <p:xfrm>
          <a:off x="1796675" y="4638275"/>
          <a:ext cx="3000000" cy="3000000"/>
        </p:xfrm>
        <a:graphic>
          <a:graphicData uri="http://schemas.openxmlformats.org/drawingml/2006/table">
            <a:tbl>
              <a:tblPr bandRow="1">
                <a:noFill/>
                <a:tableStyleId>{238EDA8C-ABD1-45DC-80B4-67D54BE73F0D}</a:tableStyleId>
              </a:tblPr>
              <a:tblGrid>
                <a:gridCol w="1841925"/>
                <a:gridCol w="1888575"/>
                <a:gridCol w="1798275"/>
              </a:tblGrid>
              <a:tr h="773925">
                <a:tc gridSpan="3">
                  <a:txBody>
                    <a:bodyPr/>
                    <a:lstStyle/>
                    <a:p>
                      <a:pPr indent="0" lvl="0" marL="0" rtl="0" algn="l">
                        <a:spcBef>
                          <a:spcPts val="0"/>
                        </a:spcBef>
                        <a:spcAft>
                          <a:spcPts val="0"/>
                        </a:spcAft>
                        <a:buNone/>
                      </a:pPr>
                      <a:r>
                        <a:rPr lang="en" sz="1200">
                          <a:solidFill>
                            <a:srgbClr val="000000"/>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1200">
                        <a:latin typeface="Inter"/>
                        <a:ea typeface="Inter"/>
                        <a:cs typeface="Inter"/>
                        <a:sym typeface="Inter"/>
                      </a:endParaRPr>
                    </a:p>
                  </a:txBody>
                  <a:tcPr marT="109725" marB="109725" marR="109725" marL="1097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
        <p:nvSpPr>
          <p:cNvPr id="73" name="Google Shape;73;p14"/>
          <p:cNvSpPr txBox="1"/>
          <p:nvPr/>
        </p:nvSpPr>
        <p:spPr>
          <a:xfrm>
            <a:off x="447050" y="492000"/>
            <a:ext cx="6878400" cy="3739800"/>
          </a:xfrm>
          <a:prstGeom prst="rect">
            <a:avLst/>
          </a:prstGeom>
          <a:noFill/>
          <a:ln>
            <a:noFill/>
          </a:ln>
        </p:spPr>
        <p:txBody>
          <a:bodyPr anchorCtr="0" anchor="t"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Overview of Curated Research Paper (CRP)</a:t>
            </a:r>
            <a:endParaRPr b="1" sz="12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This CRP was developed with the aim of having students explore the major economic, political, and social factors that shaped the</a:t>
            </a:r>
            <a:r>
              <a:rPr lang="en" sz="1200">
                <a:solidFill>
                  <a:schemeClr val="dk1"/>
                </a:solidFill>
                <a:latin typeface="Inter"/>
                <a:ea typeface="Inter"/>
                <a:cs typeface="Inter"/>
                <a:sym typeface="Inter"/>
              </a:rPr>
              <a:t> people’s lives </a:t>
            </a:r>
            <a:r>
              <a:rPr lang="en" sz="1200">
                <a:solidFill>
                  <a:schemeClr val="dk1"/>
                </a:solidFill>
                <a:latin typeface="Inter"/>
                <a:ea typeface="Inter"/>
                <a:cs typeface="Inter"/>
                <a:sym typeface="Inter"/>
              </a:rPr>
              <a:t>in the Early Republic (1789-1844). The key in this CRP is for students to critically examine and determine the significance of major developments including westward expansion, the market revolution, industrialization, immigration, and the age of Jackson. Specifically, students will consider the ways in which the same event had conflicting impacts on different groups of people. Through the documents, students will be exposed to the causes and consequences of these major factors, helping them understand how people experienced the Early Republic. The first document, students can see the importance of the Louisiana Purchase and how life on the frontier shaped the views of the “new man.” In document B, students will evaluate the impact of the transportation revolution on travel times, inferring the economic and social effects of this change. In document C, students will look examine a letter from a Irish immigrant that demonstrates both the opportunities and hardships of new immigrants to the United States. Lastly, document D is a description from of what it was like to be on the Cherokee Trail of Tears from an interview with the last survivor of this tragic event. Here, students can glimpse the real world consequences of being forced from one’s home. This CRP reveals history’s complexity. That is, progress for some comes at a cost for others.</a:t>
            </a:r>
            <a:endParaRPr sz="1100">
              <a:solidFill>
                <a:schemeClr val="dk1"/>
              </a:solidFill>
              <a:latin typeface="Inter"/>
              <a:ea typeface="Inter"/>
              <a:cs typeface="Inter"/>
              <a:sym typeface="Inter"/>
            </a:endParaRPr>
          </a:p>
        </p:txBody>
      </p:sp>
      <p:pic>
        <p:nvPicPr>
          <p:cNvPr id="74" name="Google Shape;74;p14"/>
          <p:cNvPicPr preferRelativeResize="0"/>
          <p:nvPr/>
        </p:nvPicPr>
        <p:blipFill>
          <a:blip r:embed="rId4">
            <a:alphaModFix/>
          </a:blip>
          <a:stretch>
            <a:fillRect/>
          </a:stretch>
        </p:blipFill>
        <p:spPr>
          <a:xfrm>
            <a:off x="447050" y="4611413"/>
            <a:ext cx="997075" cy="997075"/>
          </a:xfrm>
          <a:prstGeom prst="rect">
            <a:avLst/>
          </a:prstGeom>
          <a:noFill/>
          <a:ln>
            <a:noFill/>
          </a:ln>
        </p:spPr>
      </p:pic>
      <p:sp>
        <p:nvSpPr>
          <p:cNvPr id="75" name="Google Shape;75;p14"/>
          <p:cNvSpPr txBox="1"/>
          <p:nvPr/>
        </p:nvSpPr>
        <p:spPr>
          <a:xfrm>
            <a:off x="447050" y="5824900"/>
            <a:ext cx="6878400" cy="3141300"/>
          </a:xfrm>
          <a:prstGeom prst="rect">
            <a:avLst/>
          </a:prstGeom>
          <a:noFill/>
          <a:ln>
            <a:noFill/>
          </a:ln>
        </p:spPr>
        <p:txBody>
          <a:bodyPr anchorCtr="0" anchor="t" bIns="109725" lIns="109725" spcFirstLastPara="1" rIns="109725" wrap="square" tIns="109725">
            <a:noAutofit/>
          </a:bodyPr>
          <a:lstStyle/>
          <a:p>
            <a:pPr indent="0" lvl="0" marL="0" rtl="0" algn="ctr">
              <a:spcBef>
                <a:spcPts val="0"/>
              </a:spcBef>
              <a:spcAft>
                <a:spcPts val="0"/>
              </a:spcAft>
              <a:buNone/>
            </a:pPr>
            <a:r>
              <a:rPr lang="en" sz="1200">
                <a:solidFill>
                  <a:srgbClr val="000000"/>
                </a:solidFill>
                <a:latin typeface="Halant SemiBold"/>
                <a:ea typeface="Halant SemiBold"/>
                <a:cs typeface="Halant SemiBold"/>
                <a:sym typeface="Halant SemiBold"/>
              </a:rPr>
              <a:t>Suggested Timetable for this </a:t>
            </a:r>
            <a:r>
              <a:rPr lang="en" sz="1200">
                <a:latin typeface="Halant SemiBold"/>
                <a:ea typeface="Halant SemiBold"/>
                <a:cs typeface="Halant SemiBold"/>
                <a:sym typeface="Halant SemiBold"/>
              </a:rPr>
              <a:t>Curated Research Paper</a:t>
            </a:r>
            <a:endParaRPr sz="1200">
              <a:solidFill>
                <a:srgbClr val="000000"/>
              </a:solidFill>
              <a:latin typeface="Halant SemiBold"/>
              <a:ea typeface="Halant SemiBold"/>
              <a:cs typeface="Halant SemiBold"/>
              <a:sym typeface="Halant SemiBold"/>
            </a:endParaRPr>
          </a:p>
          <a:p>
            <a:pPr indent="0" lvl="0" marL="0" rtl="0" algn="ctr">
              <a:spcBef>
                <a:spcPts val="0"/>
              </a:spcBef>
              <a:spcAft>
                <a:spcPts val="0"/>
              </a:spcAft>
              <a:buNone/>
            </a:pPr>
            <a:r>
              <a:rPr lang="en" sz="1200">
                <a:solidFill>
                  <a:srgbClr val="000000"/>
                </a:solidFill>
                <a:latin typeface="Plus Jakarta Sans SemiBold"/>
                <a:ea typeface="Plus Jakarta Sans SemiBold"/>
                <a:cs typeface="Plus Jakarta Sans SemiBold"/>
                <a:sym typeface="Plus Jakarta Sans SemiBold"/>
              </a:rPr>
              <a:t>(Based on a 55 minute class)</a:t>
            </a:r>
            <a:endParaRPr sz="1200">
              <a:solidFill>
                <a:srgbClr val="000000"/>
              </a:solidFill>
              <a:latin typeface="Plus Jakarta Sans SemiBold"/>
              <a:ea typeface="Plus Jakarta Sans SemiBold"/>
              <a:cs typeface="Plus Jakarta Sans SemiBold"/>
              <a:sym typeface="Plus Jakarta Sans SemiBold"/>
            </a:endParaRPr>
          </a:p>
          <a:p>
            <a:pPr indent="0" lvl="0" marL="0" rtl="0" algn="ctr">
              <a:spcBef>
                <a:spcPts val="0"/>
              </a:spcBef>
              <a:spcAft>
                <a:spcPts val="0"/>
              </a:spcAft>
              <a:buNone/>
            </a:pPr>
            <a:r>
              <a:t/>
            </a:r>
            <a:endParaRPr sz="1200">
              <a:latin typeface="Inter SemiBold"/>
              <a:ea typeface="Inter SemiBold"/>
              <a:cs typeface="Inter SemiBold"/>
              <a:sym typeface="Inter SemiBold"/>
            </a:endParaRPr>
          </a:p>
          <a:p>
            <a:pPr indent="0" lvl="0" marL="0" rtl="0" algn="l">
              <a:spcBef>
                <a:spcPts val="0"/>
              </a:spcBef>
              <a:spcAft>
                <a:spcPts val="0"/>
              </a:spcAft>
              <a:buNone/>
            </a:pPr>
            <a:r>
              <a:rPr b="1" lang="en" sz="1200">
                <a:solidFill>
                  <a:srgbClr val="000000"/>
                </a:solidFill>
                <a:latin typeface="Inter"/>
                <a:ea typeface="Inter"/>
                <a:cs typeface="Inter"/>
                <a:sym typeface="Inter"/>
              </a:rPr>
              <a:t>Day 1</a:t>
            </a:r>
            <a:r>
              <a:rPr lang="en" sz="1200">
                <a:solidFill>
                  <a:srgbClr val="000000"/>
                </a:solidFill>
                <a:latin typeface="Inter"/>
                <a:ea typeface="Inter"/>
                <a:cs typeface="Inter"/>
                <a:sym typeface="Inter"/>
              </a:rPr>
              <a:t>: Introduce the prompt and historical thinking skill for this CRP</a:t>
            </a:r>
            <a:r>
              <a:rPr lang="en" sz="1200">
                <a:latin typeface="Inter"/>
                <a:ea typeface="Inter"/>
                <a:cs typeface="Inter"/>
                <a:sym typeface="Inter"/>
              </a:rPr>
              <a:t>,</a:t>
            </a:r>
            <a:r>
              <a:rPr lang="en" sz="1200">
                <a:solidFill>
                  <a:srgbClr val="000000"/>
                </a:solidFill>
                <a:latin typeface="Inter"/>
                <a:ea typeface="Inter"/>
                <a:cs typeface="Inter"/>
                <a:sym typeface="Inter"/>
              </a:rPr>
              <a:t> Causation. Complete key vocabulary, brainstorm, relevant to today, and context sections.</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rPr b="1" lang="en" sz="1200">
                <a:solidFill>
                  <a:srgbClr val="000000"/>
                </a:solidFill>
                <a:latin typeface="Inter"/>
                <a:ea typeface="Inter"/>
                <a:cs typeface="Inter"/>
                <a:sym typeface="Inter"/>
              </a:rPr>
              <a:t>Day 2:</a:t>
            </a:r>
            <a:r>
              <a:rPr lang="en" sz="1200">
                <a:solidFill>
                  <a:srgbClr val="000000"/>
                </a:solidFill>
                <a:latin typeface="Inter"/>
                <a:ea typeface="Inter"/>
                <a:cs typeface="Inter"/>
                <a:sym typeface="Inter"/>
              </a:rPr>
              <a:t> Read and analyze the documents, making annotations as needed on each document.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rPr b="1" lang="en" sz="1200">
                <a:solidFill>
                  <a:srgbClr val="000000"/>
                </a:solidFill>
                <a:latin typeface="Inter"/>
                <a:ea typeface="Inter"/>
                <a:cs typeface="Inter"/>
                <a:sym typeface="Inter"/>
              </a:rPr>
              <a:t>Day 3</a:t>
            </a:r>
            <a:r>
              <a:rPr lang="en" sz="1200">
                <a:solidFill>
                  <a:srgbClr val="000000"/>
                </a:solidFill>
                <a:latin typeface="Inter"/>
                <a:ea typeface="Inter"/>
                <a:cs typeface="Inter"/>
                <a:sym typeface="Inter"/>
              </a:rPr>
              <a:t>: </a:t>
            </a:r>
            <a:r>
              <a:rPr lang="en" sz="1200">
                <a:latin typeface="Inter"/>
                <a:ea typeface="Inter"/>
                <a:cs typeface="Inter"/>
                <a:sym typeface="Inter"/>
              </a:rPr>
              <a:t> Have students finish reading and analyzing the documents. Begin thesis creation and essay outline. Go over the rubric to ensure that students know what is required of the essay. Complete Socratic Prep Organizer if planning on doing the seminar.</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rPr b="1" lang="en" sz="1200">
                <a:solidFill>
                  <a:srgbClr val="000000"/>
                </a:solidFill>
                <a:latin typeface="Inter"/>
                <a:ea typeface="Inter"/>
                <a:cs typeface="Inter"/>
                <a:sym typeface="Inter"/>
              </a:rPr>
              <a:t>D</a:t>
            </a:r>
            <a:r>
              <a:rPr b="1" lang="en" sz="1200">
                <a:solidFill>
                  <a:srgbClr val="000000"/>
                </a:solidFill>
                <a:latin typeface="Inter"/>
                <a:ea typeface="Inter"/>
                <a:cs typeface="Inter"/>
                <a:sym typeface="Inter"/>
              </a:rPr>
              <a:t>ay 4</a:t>
            </a:r>
            <a:r>
              <a:rPr lang="en" sz="1200">
                <a:solidFill>
                  <a:srgbClr val="000000"/>
                </a:solidFill>
                <a:latin typeface="Inter"/>
                <a:ea typeface="Inter"/>
                <a:cs typeface="Inter"/>
                <a:sym typeface="Inter"/>
              </a:rPr>
              <a:t>: </a:t>
            </a:r>
            <a:r>
              <a:rPr lang="en" sz="1200">
                <a:latin typeface="Inter"/>
                <a:ea typeface="Inter"/>
                <a:cs typeface="Inter"/>
                <a:sym typeface="Inter"/>
              </a:rPr>
              <a:t>Engage in a Socratic Seminar. Students complete Peer and Self Assessment.</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Day 5: </a:t>
            </a:r>
            <a:r>
              <a:rPr lang="en" sz="1200">
                <a:latin typeface="Inter"/>
                <a:ea typeface="Inter"/>
                <a:cs typeface="Inter"/>
                <a:sym typeface="Inter"/>
              </a:rPr>
              <a:t> Reflect on Socratic Seminar. Begin work on the essay rough drafts with the rubric in mind. If time allows, incorporate peer editing.</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rPr b="1" lang="en" sz="1200">
                <a:solidFill>
                  <a:srgbClr val="000000"/>
                </a:solidFill>
                <a:latin typeface="Inter"/>
                <a:ea typeface="Inter"/>
                <a:cs typeface="Inter"/>
                <a:sym typeface="Inter"/>
              </a:rPr>
              <a:t>Day </a:t>
            </a:r>
            <a:r>
              <a:rPr b="1" lang="en" sz="1200">
                <a:latin typeface="Inter"/>
                <a:ea typeface="Inter"/>
                <a:cs typeface="Inter"/>
                <a:sym typeface="Inter"/>
              </a:rPr>
              <a:t>6</a:t>
            </a:r>
            <a:r>
              <a:rPr lang="en" sz="1200">
                <a:solidFill>
                  <a:srgbClr val="000000"/>
                </a:solidFill>
                <a:latin typeface="Inter"/>
                <a:ea typeface="Inter"/>
                <a:cs typeface="Inter"/>
                <a:sym typeface="Inter"/>
              </a:rPr>
              <a:t>: Write the essay. Students can use this CRP, notes, Seminar materi</a:t>
            </a:r>
            <a:r>
              <a:rPr lang="en" sz="1200">
                <a:latin typeface="Inter"/>
                <a:ea typeface="Inter"/>
                <a:cs typeface="Inter"/>
                <a:sym typeface="Inter"/>
              </a:rPr>
              <a:t>als, </a:t>
            </a:r>
            <a:r>
              <a:rPr lang="en" sz="1200">
                <a:solidFill>
                  <a:srgbClr val="000000"/>
                </a:solidFill>
                <a:latin typeface="Inter"/>
                <a:ea typeface="Inter"/>
                <a:cs typeface="Inter"/>
                <a:sym typeface="Inter"/>
              </a:rPr>
              <a:t>organizers, etc.</a:t>
            </a:r>
            <a:endParaRPr sz="1200">
              <a:solidFill>
                <a:srgbClr val="00000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9" name="Shape 79"/>
        <p:cNvGrpSpPr/>
        <p:nvPr/>
      </p:nvGrpSpPr>
      <p:grpSpPr>
        <a:xfrm>
          <a:off x="0" y="0"/>
          <a:ext cx="0" cy="0"/>
          <a:chOff x="0" y="0"/>
          <a:chExt cx="0" cy="0"/>
        </a:xfrm>
      </p:grpSpPr>
      <p:sp>
        <p:nvSpPr>
          <p:cNvPr id="80" name="Google Shape;80;p15"/>
          <p:cNvSpPr txBox="1"/>
          <p:nvPr/>
        </p:nvSpPr>
        <p:spPr>
          <a:xfrm>
            <a:off x="0" y="0"/>
            <a:ext cx="7772400" cy="492000"/>
          </a:xfrm>
          <a:prstGeom prst="rect">
            <a:avLst/>
          </a:prstGeom>
          <a:solidFill>
            <a:schemeClr val="accent5"/>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1900">
                <a:solidFill>
                  <a:schemeClr val="lt1"/>
                </a:solidFill>
                <a:latin typeface="Halant"/>
                <a:ea typeface="Halant"/>
                <a:cs typeface="Halant"/>
                <a:sym typeface="Halant"/>
              </a:rPr>
              <a:t>Grading Rubric - MS Causation</a:t>
            </a:r>
            <a:endParaRPr sz="1900">
              <a:solidFill>
                <a:schemeClr val="lt1"/>
              </a:solidFill>
              <a:latin typeface="Halant"/>
              <a:ea typeface="Halant"/>
              <a:cs typeface="Halant"/>
              <a:sym typeface="Halant"/>
            </a:endParaRPr>
          </a:p>
        </p:txBody>
      </p:sp>
      <p:pic>
        <p:nvPicPr>
          <p:cNvPr id="81" name="Google Shape;81;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2" name="Google Shape;82;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3" name="Google Shape;83;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4" name="Google Shape;84;p15"/>
          <p:cNvGraphicFramePr/>
          <p:nvPr/>
        </p:nvGraphicFramePr>
        <p:xfrm>
          <a:off x="424863" y="671988"/>
          <a:ext cx="3000000" cy="3000000"/>
        </p:xfrm>
        <a:graphic>
          <a:graphicData uri="http://schemas.openxmlformats.org/drawingml/2006/table">
            <a:tbl>
              <a:tblPr>
                <a:noFill/>
                <a:tableStyleId>{11A7CDEE-4FB0-43E8-8BDF-D47DD3EBD866}</a:tableStyleId>
              </a:tblPr>
              <a:tblGrid>
                <a:gridCol w="829225"/>
                <a:gridCol w="3001325"/>
                <a:gridCol w="3092100"/>
              </a:tblGrid>
              <a:tr h="212725">
                <a:tc>
                  <a:txBody>
                    <a:bodyPr/>
                    <a:lstStyle/>
                    <a:p>
                      <a:pPr indent="0" lvl="0" marL="0" rtl="0" algn="ctr">
                        <a:spcBef>
                          <a:spcPts val="0"/>
                        </a:spcBef>
                        <a:spcAft>
                          <a:spcPts val="0"/>
                        </a:spcAft>
                        <a:buNone/>
                      </a:pPr>
                      <a:r>
                        <a:rPr b="1" lang="en" sz="800">
                          <a:latin typeface="Plus Jakarta Sans"/>
                          <a:ea typeface="Plus Jakarta Sans"/>
                          <a:cs typeface="Plus Jakarta Sans"/>
                          <a:sym typeface="Plus Jakarta Sans"/>
                        </a:rPr>
                        <a:t>Category</a:t>
                      </a:r>
                      <a:endParaRPr b="1" sz="800">
                        <a:latin typeface="Plus Jakarta Sans"/>
                        <a:ea typeface="Plus Jakarta Sans"/>
                        <a:cs typeface="Plus Jakarta Sans"/>
                        <a:sym typeface="Plus Jakarta Sans"/>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800">
                          <a:latin typeface="Plus Jakarta Sans"/>
                          <a:ea typeface="Plus Jakarta Sans"/>
                          <a:cs typeface="Plus Jakarta Sans"/>
                          <a:sym typeface="Plus Jakarta Sans"/>
                        </a:rPr>
                        <a:t>Criteria</a:t>
                      </a:r>
                      <a:endParaRPr b="1" sz="800">
                        <a:latin typeface="Plus Jakarta Sans"/>
                        <a:ea typeface="Plus Jakarta Sans"/>
                        <a:cs typeface="Plus Jakarta Sans"/>
                        <a:sym typeface="Plus Jakarta Sans"/>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800">
                          <a:latin typeface="Plus Jakarta Sans"/>
                          <a:ea typeface="Plus Jakarta Sans"/>
                          <a:cs typeface="Plus Jakarta Sans"/>
                          <a:sym typeface="Plus Jakarta Sans"/>
                        </a:rPr>
                        <a:t>Guide for Grading</a:t>
                      </a:r>
                      <a:endParaRPr b="1" sz="800">
                        <a:latin typeface="Plus Jakarta Sans"/>
                        <a:ea typeface="Plus Jakarta Sans"/>
                        <a:cs typeface="Plus Jakarta Sans"/>
                        <a:sym typeface="Plus Jakarta Sans"/>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419125">
                <a:tc>
                  <a:txBody>
                    <a:bodyPr/>
                    <a:lstStyle/>
                    <a:p>
                      <a:pPr indent="0" lvl="0" marL="0" rtl="0" algn="ctr">
                        <a:spcBef>
                          <a:spcPts val="0"/>
                        </a:spcBef>
                        <a:spcAft>
                          <a:spcPts val="0"/>
                        </a:spcAft>
                        <a:buNone/>
                      </a:pPr>
                      <a:r>
                        <a:rPr b="1" lang="en" sz="900">
                          <a:latin typeface="Plus Jakarta Sans"/>
                          <a:ea typeface="Plus Jakarta Sans"/>
                          <a:cs typeface="Plus Jakarta Sans"/>
                          <a:sym typeface="Plus Jakarta Sans"/>
                        </a:rPr>
                        <a:t>Thesis</a:t>
                      </a:r>
                      <a:endParaRPr b="1" sz="900">
                        <a:latin typeface="Plus Jakarta Sans"/>
                        <a:ea typeface="Plus Jakarta Sans"/>
                        <a:cs typeface="Plus Jakarta Sans"/>
                        <a:sym typeface="Plus Jakarta Sans"/>
                      </a:endParaRPr>
                    </a:p>
                    <a:p>
                      <a:pPr indent="0" lvl="0" marL="0" rtl="0" algn="ctr">
                        <a:spcBef>
                          <a:spcPts val="0"/>
                        </a:spcBef>
                        <a:spcAft>
                          <a:spcPts val="0"/>
                        </a:spcAft>
                        <a:buNone/>
                      </a:pPr>
                      <a:r>
                        <a:rPr b="1" lang="en" sz="700">
                          <a:latin typeface="Plus Jakarta Sans"/>
                          <a:ea typeface="Plus Jakarta Sans"/>
                          <a:cs typeface="Plus Jakarta Sans"/>
                          <a:sym typeface="Plus Jakarta Sans"/>
                        </a:rPr>
                        <a:t> (0-1 point)</a:t>
                      </a:r>
                      <a:endParaRPr b="1" sz="700">
                        <a:latin typeface="Plus Jakarta Sans"/>
                        <a:ea typeface="Plus Jakarta Sans"/>
                        <a:cs typeface="Plus Jakarta Sans"/>
                        <a:sym typeface="Plus Jakarta Sans"/>
                      </a:endParaRPr>
                    </a:p>
                    <a:p>
                      <a:pPr indent="0" lvl="0" marL="0" rtl="0" algn="ctr">
                        <a:spcBef>
                          <a:spcPts val="0"/>
                        </a:spcBef>
                        <a:spcAft>
                          <a:spcPts val="0"/>
                        </a:spcAft>
                        <a:buNone/>
                      </a:pPr>
                      <a:r>
                        <a:rPr b="1" lang="en" sz="600">
                          <a:latin typeface="Plus Jakarta Sans"/>
                          <a:ea typeface="Plus Jakarta Sans"/>
                          <a:cs typeface="Plus Jakarta Sans"/>
                          <a:sym typeface="Plus Jakarta Sans"/>
                        </a:rPr>
                        <a:t>(CCSS RH6-8.2; WHST6-8.1a)</a:t>
                      </a:r>
                      <a:endParaRPr b="1" sz="600">
                        <a:latin typeface="Plus Jakarta Sans"/>
                        <a:ea typeface="Plus Jakarta Sans"/>
                        <a:cs typeface="Plus Jakarta Sans"/>
                        <a:sym typeface="Plus Jakarta Sans"/>
                      </a:endParaRPr>
                    </a:p>
                  </a:txBody>
                  <a:tcPr marT="63500" marB="63500" marR="63500" marL="6350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Clear thesis, in the introduction paragraph, which makes a historically defensible claim.</a:t>
                      </a:r>
                      <a:endParaRPr sz="10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700">
                          <a:latin typeface="Inter"/>
                          <a:ea typeface="Inter"/>
                          <a:cs typeface="Inter"/>
                          <a:sym typeface="Inter"/>
                        </a:rPr>
                        <a:t>Thesis must make a claim that clearly answers the prompt and can be defended; it may not be a simple restatement of the prompt.</a:t>
                      </a:r>
                      <a:endParaRPr sz="7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1031875">
                <a:tc>
                  <a:txBody>
                    <a:bodyPr/>
                    <a:lstStyle/>
                    <a:p>
                      <a:pPr indent="0" lvl="0" marL="0" rtl="0" algn="ctr">
                        <a:spcBef>
                          <a:spcPts val="0"/>
                        </a:spcBef>
                        <a:spcAft>
                          <a:spcPts val="0"/>
                        </a:spcAft>
                        <a:buNone/>
                      </a:pPr>
                      <a:r>
                        <a:rPr b="1" lang="en" sz="900">
                          <a:latin typeface="Plus Jakarta Sans"/>
                          <a:ea typeface="Plus Jakarta Sans"/>
                          <a:cs typeface="Plus Jakarta Sans"/>
                          <a:sym typeface="Plus Jakarta Sans"/>
                        </a:rPr>
                        <a:t>Purpose (0-2 points)</a:t>
                      </a:r>
                      <a:endParaRPr b="1" sz="900">
                        <a:latin typeface="Plus Jakarta Sans"/>
                        <a:ea typeface="Plus Jakarta Sans"/>
                        <a:cs typeface="Plus Jakarta Sans"/>
                        <a:sym typeface="Plus Jakarta Sans"/>
                      </a:endParaRPr>
                    </a:p>
                    <a:p>
                      <a:pPr indent="0" lvl="0" marL="0" rtl="0" algn="ctr">
                        <a:spcBef>
                          <a:spcPts val="0"/>
                        </a:spcBef>
                        <a:spcAft>
                          <a:spcPts val="0"/>
                        </a:spcAft>
                        <a:buNone/>
                      </a:pPr>
                      <a:r>
                        <a:rPr b="1" lang="en" sz="700">
                          <a:latin typeface="Plus Jakarta Sans"/>
                          <a:ea typeface="Plus Jakarta Sans"/>
                          <a:cs typeface="Plus Jakarta Sans"/>
                          <a:sym typeface="Plus Jakarta Sans"/>
                        </a:rPr>
                        <a:t>(CCSS RH6-8.2; WHST6-8.1)</a:t>
                      </a:r>
                      <a:endParaRPr b="1" sz="700">
                        <a:latin typeface="Plus Jakarta Sans"/>
                        <a:ea typeface="Plus Jakarta Sans"/>
                        <a:cs typeface="Plus Jakarta Sans"/>
                        <a:sym typeface="Plus Jakarta Sans"/>
                      </a:endParaRPr>
                    </a:p>
                  </a:txBody>
                  <a:tcPr marT="63500" marB="63500" marR="63500" marL="6350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700">
                          <a:latin typeface="Inter"/>
                          <a:ea typeface="Inter"/>
                          <a:cs typeface="Inter"/>
                          <a:sym typeface="Inter"/>
                        </a:rPr>
                        <a:t>2 points are awarded when the argument throughout the paper answers the prompt, is supported by evidence, and there is analysis of that evidence. This analysis can’t just explain the meaning of the evidence. It must analyze that evidence's connection to the prompt.</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700">
                          <a:latin typeface="Inter"/>
                          <a:ea typeface="Inter"/>
                          <a:cs typeface="Inter"/>
                          <a:sym typeface="Inter"/>
                        </a:rPr>
                        <a:t>1 point is awarded if the argument is clear throughout the paper but is missing one or more of the following:</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700">
                          <a:latin typeface="Inter"/>
                          <a:ea typeface="Inter"/>
                          <a:cs typeface="Inter"/>
                          <a:sym typeface="Inter"/>
                        </a:rPr>
                        <a:t>- There is little to no use of the documents provided in the CRP</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700">
                          <a:latin typeface="Inter"/>
                          <a:ea typeface="Inter"/>
                          <a:cs typeface="Inter"/>
                          <a:sym typeface="Inter"/>
                        </a:rPr>
                        <a:t>- The explanations of the evidence that is cited does not connect that evidence back to the paper's argument</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700">
                          <a:latin typeface="Inter"/>
                          <a:ea typeface="Inter"/>
                          <a:cs typeface="Inter"/>
                          <a:sym typeface="Inter"/>
                        </a:rPr>
                        <a:t>0 points are awarded if </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700">
                          <a:latin typeface="Inter"/>
                          <a:ea typeface="Inter"/>
                          <a:cs typeface="Inter"/>
                          <a:sym typeface="Inter"/>
                        </a:rPr>
                        <a:t>- there is no clear argument presented </a:t>
                      </a:r>
                      <a:endParaRPr sz="700">
                        <a:latin typeface="Inter"/>
                        <a:ea typeface="Inter"/>
                        <a:cs typeface="Inter"/>
                        <a:sym typeface="Inter"/>
                      </a:endParaRPr>
                    </a:p>
                    <a:p>
                      <a:pPr indent="0" lvl="0" marL="0" rtl="0" algn="l">
                        <a:spcBef>
                          <a:spcPts val="0"/>
                        </a:spcBef>
                        <a:spcAft>
                          <a:spcPts val="0"/>
                        </a:spcAft>
                        <a:buNone/>
                      </a:pPr>
                      <a:r>
                        <a:rPr lang="en" sz="700">
                          <a:latin typeface="Inter"/>
                          <a:ea typeface="Inter"/>
                          <a:cs typeface="Inter"/>
                          <a:sym typeface="Inter"/>
                        </a:rPr>
                        <a:t>- There is an attempt to answer the prompt but the essay is unclear </a:t>
                      </a:r>
                      <a:endParaRPr sz="7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1237425">
                <a:tc>
                  <a:txBody>
                    <a:bodyPr/>
                    <a:lstStyle/>
                    <a:p>
                      <a:pPr indent="0" lvl="0" marL="0" rtl="0" algn="ctr">
                        <a:spcBef>
                          <a:spcPts val="0"/>
                        </a:spcBef>
                        <a:spcAft>
                          <a:spcPts val="0"/>
                        </a:spcAft>
                        <a:buNone/>
                      </a:pPr>
                      <a:r>
                        <a:rPr b="1" lang="en" sz="900">
                          <a:latin typeface="Plus Jakarta Sans"/>
                          <a:ea typeface="Plus Jakarta Sans"/>
                          <a:cs typeface="Plus Jakarta Sans"/>
                          <a:sym typeface="Plus Jakarta Sans"/>
                        </a:rPr>
                        <a:t>Textual Evidence</a:t>
                      </a:r>
                      <a:endParaRPr b="1" sz="900">
                        <a:latin typeface="Plus Jakarta Sans"/>
                        <a:ea typeface="Plus Jakarta Sans"/>
                        <a:cs typeface="Plus Jakarta Sans"/>
                        <a:sym typeface="Plus Jakarta Sans"/>
                      </a:endParaRPr>
                    </a:p>
                    <a:p>
                      <a:pPr indent="0" lvl="0" marL="0" rtl="0" algn="ctr">
                        <a:spcBef>
                          <a:spcPts val="0"/>
                        </a:spcBef>
                        <a:spcAft>
                          <a:spcPts val="0"/>
                        </a:spcAft>
                        <a:buNone/>
                      </a:pPr>
                      <a:r>
                        <a:rPr b="1" lang="en" sz="900">
                          <a:latin typeface="Plus Jakarta Sans"/>
                          <a:ea typeface="Plus Jakarta Sans"/>
                          <a:cs typeface="Plus Jakarta Sans"/>
                          <a:sym typeface="Plus Jakarta Sans"/>
                        </a:rPr>
                        <a:t> (0-2 points)</a:t>
                      </a:r>
                      <a:endParaRPr b="1" sz="900">
                        <a:latin typeface="Plus Jakarta Sans"/>
                        <a:ea typeface="Plus Jakarta Sans"/>
                        <a:cs typeface="Plus Jakarta Sans"/>
                        <a:sym typeface="Plus Jakarta Sans"/>
                      </a:endParaRPr>
                    </a:p>
                    <a:p>
                      <a:pPr indent="0" lvl="0" marL="0" rtl="0" algn="ctr">
                        <a:spcBef>
                          <a:spcPts val="0"/>
                        </a:spcBef>
                        <a:spcAft>
                          <a:spcPts val="0"/>
                        </a:spcAft>
                        <a:buNone/>
                      </a:pPr>
                      <a:r>
                        <a:rPr b="1" lang="en" sz="700">
                          <a:latin typeface="Plus Jakarta Sans"/>
                          <a:ea typeface="Plus Jakarta Sans"/>
                          <a:cs typeface="Plus Jakarta Sans"/>
                          <a:sym typeface="Plus Jakarta Sans"/>
                        </a:rPr>
                        <a:t>(CCSS RH6-8.1; WHST6-8.1)</a:t>
                      </a:r>
                      <a:endParaRPr b="1" sz="700">
                        <a:latin typeface="Plus Jakarta Sans"/>
                        <a:ea typeface="Plus Jakarta Sans"/>
                        <a:cs typeface="Plus Jakarta Sans"/>
                        <a:sym typeface="Plus Jakarta Sans"/>
                      </a:endParaRPr>
                    </a:p>
                    <a:p>
                      <a:pPr indent="0" lvl="0" marL="0" rtl="0" algn="ctr">
                        <a:spcBef>
                          <a:spcPts val="0"/>
                        </a:spcBef>
                        <a:spcAft>
                          <a:spcPts val="0"/>
                        </a:spcAft>
                        <a:buNone/>
                      </a:pPr>
                      <a:r>
                        <a:t/>
                      </a:r>
                      <a:endParaRPr b="1" sz="900">
                        <a:latin typeface="Plus Jakarta Sans"/>
                        <a:ea typeface="Plus Jakarta Sans"/>
                        <a:cs typeface="Plus Jakarta Sans"/>
                        <a:sym typeface="Plus Jakarta Sans"/>
                      </a:endParaRPr>
                    </a:p>
                    <a:p>
                      <a:pPr indent="0" lvl="0" marL="0" rtl="0" algn="ctr">
                        <a:spcBef>
                          <a:spcPts val="0"/>
                        </a:spcBef>
                        <a:spcAft>
                          <a:spcPts val="0"/>
                        </a:spcAft>
                        <a:buNone/>
                      </a:pPr>
                      <a:r>
                        <a:t/>
                      </a:r>
                      <a:endParaRPr b="1" sz="900">
                        <a:latin typeface="Plus Jakarta Sans"/>
                        <a:ea typeface="Plus Jakarta Sans"/>
                        <a:cs typeface="Plus Jakarta Sans"/>
                        <a:sym typeface="Plus Jakarta Sans"/>
                      </a:endParaRPr>
                    </a:p>
                  </a:txBody>
                  <a:tcPr marT="63500" marB="63500" marR="63500" marL="6350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700">
                          <a:latin typeface="Inter"/>
                          <a:ea typeface="Inter"/>
                          <a:cs typeface="Inter"/>
                          <a:sym typeface="Inter"/>
                        </a:rPr>
                        <a:t>2 points are awarded when the essay incorporates at least 3/4 documents from the document set in connection to the paper's argument.</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700">
                        <a:latin typeface="Inter"/>
                        <a:ea typeface="Inter"/>
                        <a:cs typeface="Inter"/>
                        <a:sym typeface="Inter"/>
                      </a:endParaRPr>
                    </a:p>
                    <a:p>
                      <a:pPr indent="0" lvl="0" marL="0" rtl="0" algn="l">
                        <a:spcBef>
                          <a:spcPts val="0"/>
                        </a:spcBef>
                        <a:spcAft>
                          <a:spcPts val="0"/>
                        </a:spcAft>
                        <a:buNone/>
                      </a:pPr>
                      <a:r>
                        <a:rPr lang="en" sz="700">
                          <a:latin typeface="Inter"/>
                          <a:ea typeface="Inter"/>
                          <a:cs typeface="Inter"/>
                          <a:sym typeface="Inter"/>
                        </a:rPr>
                        <a:t>1 point is awarded when the essay incorporates at least 2/4 documents  from the document set in connection to the paper's argument.</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700">
                        <a:latin typeface="Inter"/>
                        <a:ea typeface="Inter"/>
                        <a:cs typeface="Inter"/>
                        <a:sym typeface="Inter"/>
                      </a:endParaRPr>
                    </a:p>
                    <a:p>
                      <a:pPr indent="0" lvl="0" marL="0" rtl="0" algn="l">
                        <a:spcBef>
                          <a:spcPts val="0"/>
                        </a:spcBef>
                        <a:spcAft>
                          <a:spcPts val="0"/>
                        </a:spcAft>
                        <a:buNone/>
                      </a:pPr>
                      <a:r>
                        <a:rPr lang="en" sz="700">
                          <a:latin typeface="Inter"/>
                          <a:ea typeface="Inter"/>
                          <a:cs typeface="Inter"/>
                          <a:sym typeface="Inter"/>
                        </a:rPr>
                        <a:t>0 points are awarded if 1 or fewer documents are incorporated into the paper.</a:t>
                      </a:r>
                      <a:endParaRPr sz="7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12775">
                <a:tc>
                  <a:txBody>
                    <a:bodyPr/>
                    <a:lstStyle/>
                    <a:p>
                      <a:pPr indent="0" lvl="0" marL="0" rtl="0" algn="ctr">
                        <a:spcBef>
                          <a:spcPts val="0"/>
                        </a:spcBef>
                        <a:spcAft>
                          <a:spcPts val="0"/>
                        </a:spcAft>
                        <a:buNone/>
                      </a:pPr>
                      <a:r>
                        <a:rPr b="1" lang="en" sz="900">
                          <a:latin typeface="Plus Jakarta Sans"/>
                          <a:ea typeface="Plus Jakarta Sans"/>
                          <a:cs typeface="Plus Jakarta Sans"/>
                          <a:sym typeface="Plus Jakarta Sans"/>
                        </a:rPr>
                        <a:t>Outside Evidence         (0-1 point)</a:t>
                      </a:r>
                      <a:endParaRPr b="1" sz="900">
                        <a:latin typeface="Plus Jakarta Sans"/>
                        <a:ea typeface="Plus Jakarta Sans"/>
                        <a:cs typeface="Plus Jakarta Sans"/>
                        <a:sym typeface="Plus Jakarta Sans"/>
                      </a:endParaRPr>
                    </a:p>
                    <a:p>
                      <a:pPr indent="0" lvl="0" marL="0" rtl="0" algn="ctr">
                        <a:spcBef>
                          <a:spcPts val="0"/>
                        </a:spcBef>
                        <a:spcAft>
                          <a:spcPts val="0"/>
                        </a:spcAft>
                        <a:buNone/>
                      </a:pPr>
                      <a:r>
                        <a:rPr b="1" lang="en" sz="600">
                          <a:latin typeface="Plus Jakarta Sans"/>
                          <a:ea typeface="Plus Jakarta Sans"/>
                          <a:cs typeface="Plus Jakarta Sans"/>
                          <a:sym typeface="Plus Jakarta Sans"/>
                        </a:rPr>
                        <a:t>(CCSS RH6-8.1; WHST6-8.1b)</a:t>
                      </a:r>
                      <a:endParaRPr b="1" sz="600">
                        <a:latin typeface="Plus Jakarta Sans"/>
                        <a:ea typeface="Plus Jakarta Sans"/>
                        <a:cs typeface="Plus Jakarta Sans"/>
                        <a:sym typeface="Plus Jakarta Sans"/>
                      </a:endParaRPr>
                    </a:p>
                  </a:txBody>
                  <a:tcPr marT="63500" marB="63500" marR="63500" marL="6350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900">
                          <a:latin typeface="Inter"/>
                          <a:ea typeface="Inter"/>
                          <a:cs typeface="Inter"/>
                          <a:sym typeface="Inter"/>
                        </a:rPr>
                        <a:t>1 point for use of relevant historical evidence to support the argument that goes beyond the documents. This outside evidence should be included in the body paragraphs and/or conclusion.</a:t>
                      </a:r>
                      <a:endParaRPr sz="9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700">
                          <a:latin typeface="Inter"/>
                          <a:ea typeface="Inter"/>
                          <a:cs typeface="Inter"/>
                          <a:sym typeface="Inter"/>
                        </a:rPr>
                        <a:t>1 point is awarded when the essay incorporates, in either the body paragraphs or conclusion, at least one piece of historically relevant evidence from beyond the document set in order to strengthen the paper's argument. The outside evidence can come from "What is the Context", "How is this relevant to today?", or prior knowledge.</a:t>
                      </a:r>
                      <a:endParaRPr sz="7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74675">
                <a:tc>
                  <a:txBody>
                    <a:bodyPr/>
                    <a:lstStyle/>
                    <a:p>
                      <a:pPr indent="0" lvl="0" marL="0" rtl="0" algn="ctr">
                        <a:spcBef>
                          <a:spcPts val="0"/>
                        </a:spcBef>
                        <a:spcAft>
                          <a:spcPts val="0"/>
                        </a:spcAft>
                        <a:buNone/>
                      </a:pPr>
                      <a:r>
                        <a:rPr b="1" lang="en" sz="900">
                          <a:latin typeface="Plus Jakarta Sans"/>
                          <a:ea typeface="Plus Jakarta Sans"/>
                          <a:cs typeface="Plus Jakarta Sans"/>
                          <a:sym typeface="Plus Jakarta Sans"/>
                        </a:rPr>
                        <a:t>Historical Thinking Skill: </a:t>
                      </a:r>
                      <a:r>
                        <a:rPr b="1" lang="en" sz="600">
                          <a:latin typeface="Plus Jakarta Sans"/>
                          <a:ea typeface="Plus Jakarta Sans"/>
                          <a:cs typeface="Plus Jakarta Sans"/>
                          <a:sym typeface="Plus Jakarta Sans"/>
                        </a:rPr>
                        <a:t>Contextualization </a:t>
                      </a:r>
                      <a:endParaRPr b="1" sz="600">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100"/>
                        <a:buFont typeface="Arial"/>
                        <a:buNone/>
                      </a:pPr>
                      <a:r>
                        <a:rPr lang="en" sz="600">
                          <a:solidFill>
                            <a:schemeClr val="dk1"/>
                          </a:solidFill>
                          <a:latin typeface="Plus Jakarta Sans SemiBold"/>
                          <a:ea typeface="Plus Jakarta Sans SemiBold"/>
                          <a:cs typeface="Plus Jakarta Sans SemiBold"/>
                          <a:sym typeface="Plus Jakarta Sans SemiBold"/>
                        </a:rPr>
                        <a:t>(C3: D2.His.1.6-8)  </a:t>
                      </a:r>
                      <a:endParaRPr b="1" sz="500">
                        <a:latin typeface="Plus Jakarta Sans"/>
                        <a:ea typeface="Plus Jakarta Sans"/>
                        <a:cs typeface="Plus Jakarta Sans"/>
                        <a:sym typeface="Plus Jakarta Sans"/>
                      </a:endParaRPr>
                    </a:p>
                    <a:p>
                      <a:pPr indent="0" lvl="0" marL="0" rtl="0" algn="ctr">
                        <a:spcBef>
                          <a:spcPts val="0"/>
                        </a:spcBef>
                        <a:spcAft>
                          <a:spcPts val="0"/>
                        </a:spcAft>
                        <a:buNone/>
                      </a:pPr>
                      <a:r>
                        <a:rPr b="1" lang="en" sz="700">
                          <a:latin typeface="Plus Jakarta Sans"/>
                          <a:ea typeface="Plus Jakarta Sans"/>
                          <a:cs typeface="Plus Jakarta Sans"/>
                          <a:sym typeface="Plus Jakarta Sans"/>
                        </a:rPr>
                        <a:t>(0-1 point)</a:t>
                      </a:r>
                      <a:endParaRPr b="1" sz="700">
                        <a:latin typeface="Plus Jakarta Sans"/>
                        <a:ea typeface="Plus Jakarta Sans"/>
                        <a:cs typeface="Plus Jakarta Sans"/>
                        <a:sym typeface="Plus Jakarta Sans"/>
                      </a:endParaRPr>
                    </a:p>
                  </a:txBody>
                  <a:tcPr marT="63500" marB="63500" marR="63500" marL="6350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900">
                          <a:latin typeface="Inter"/>
                          <a:ea typeface="Inter"/>
                          <a:cs typeface="Inter"/>
                          <a:sym typeface="Inter"/>
                        </a:rPr>
                        <a:t>The historical context of the specific topic outlined in the CRP task is accurately described in the introduction paragraph.</a:t>
                      </a:r>
                      <a:endParaRPr sz="9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700">
                          <a:solidFill>
                            <a:schemeClr val="dk1"/>
                          </a:solidFill>
                          <a:latin typeface="Inter"/>
                          <a:ea typeface="Inter"/>
                          <a:cs typeface="Inter"/>
                          <a:sym typeface="Inter"/>
                        </a:rPr>
                        <a:t>1 point is awarded if the essay's introduction paragraph provides context related to the essay's topic. It briefly outlines all or some of the broader historical, social, or cultural setting surrounding the topic before diving into the primary argument of the paper.</a:t>
                      </a:r>
                      <a:endParaRPr sz="7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700">
                        <a:solidFill>
                          <a:schemeClr val="dk1"/>
                        </a:solidFill>
                        <a:latin typeface="Inter"/>
                        <a:ea typeface="Inter"/>
                        <a:cs typeface="Inter"/>
                        <a:sym typeface="Inter"/>
                      </a:endParaRPr>
                    </a:p>
                    <a:p>
                      <a:pPr indent="0" lvl="0" marL="0" rtl="0" algn="l">
                        <a:spcBef>
                          <a:spcPts val="0"/>
                        </a:spcBef>
                        <a:spcAft>
                          <a:spcPts val="0"/>
                        </a:spcAft>
                        <a:buNone/>
                      </a:pPr>
                      <a:r>
                        <a:rPr lang="en" sz="700">
                          <a:solidFill>
                            <a:schemeClr val="dk1"/>
                          </a:solidFill>
                          <a:latin typeface="Inter"/>
                          <a:ea typeface="Inter"/>
                          <a:cs typeface="Inter"/>
                          <a:sym typeface="Inter"/>
                        </a:rPr>
                        <a:t>0 points are awarded if there is no helpful context in the introduction that sets up the the paper before leading into the paper's argument.</a:t>
                      </a:r>
                      <a:endParaRPr sz="7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1599950">
                <a:tc>
                  <a:txBody>
                    <a:bodyPr/>
                    <a:lstStyle/>
                    <a:p>
                      <a:pPr indent="0" lvl="0" marL="0" rtl="0" algn="ctr">
                        <a:spcBef>
                          <a:spcPts val="0"/>
                        </a:spcBef>
                        <a:spcAft>
                          <a:spcPts val="0"/>
                        </a:spcAft>
                        <a:buNone/>
                      </a:pPr>
                      <a:r>
                        <a:rPr b="1" lang="en" sz="900">
                          <a:latin typeface="Plus Jakarta Sans"/>
                          <a:ea typeface="Plus Jakarta Sans"/>
                          <a:cs typeface="Plus Jakarta Sans"/>
                          <a:sym typeface="Plus Jakarta Sans"/>
                        </a:rPr>
                        <a:t>Historical Thinking Skill: Causation </a:t>
                      </a:r>
                      <a:endParaRPr b="1" sz="900">
                        <a:latin typeface="Plus Jakarta Sans"/>
                        <a:ea typeface="Plus Jakarta Sans"/>
                        <a:cs typeface="Plus Jakarta Sans"/>
                        <a:sym typeface="Plus Jakarta Sans"/>
                      </a:endParaRPr>
                    </a:p>
                    <a:p>
                      <a:pPr indent="0" lvl="0" marL="0" rtl="0" algn="ctr">
                        <a:spcBef>
                          <a:spcPts val="0"/>
                        </a:spcBef>
                        <a:spcAft>
                          <a:spcPts val="0"/>
                        </a:spcAft>
                        <a:buNone/>
                      </a:pPr>
                      <a:r>
                        <a:rPr lang="en" sz="600">
                          <a:solidFill>
                            <a:schemeClr val="dk1"/>
                          </a:solidFill>
                          <a:latin typeface="Plus Jakarta Sans SemiBold"/>
                          <a:ea typeface="Plus Jakarta Sans SemiBold"/>
                          <a:cs typeface="Plus Jakarta Sans SemiBold"/>
                          <a:sym typeface="Plus Jakarta Sans SemiBold"/>
                        </a:rPr>
                        <a:t>(C3: D2.His.14,15.6-8)</a:t>
                      </a:r>
                      <a:endParaRPr b="1" sz="800">
                        <a:latin typeface="Plus Jakarta Sans"/>
                        <a:ea typeface="Plus Jakarta Sans"/>
                        <a:cs typeface="Plus Jakarta Sans"/>
                        <a:sym typeface="Plus Jakarta Sans"/>
                      </a:endParaRPr>
                    </a:p>
                    <a:p>
                      <a:pPr indent="0" lvl="0" marL="0" rtl="0" algn="ctr">
                        <a:spcBef>
                          <a:spcPts val="0"/>
                        </a:spcBef>
                        <a:spcAft>
                          <a:spcPts val="0"/>
                        </a:spcAft>
                        <a:buNone/>
                      </a:pPr>
                      <a:r>
                        <a:rPr b="1" lang="en" sz="900">
                          <a:latin typeface="Plus Jakarta Sans"/>
                          <a:ea typeface="Plus Jakarta Sans"/>
                          <a:cs typeface="Plus Jakarta Sans"/>
                          <a:sym typeface="Plus Jakarta Sans"/>
                        </a:rPr>
                        <a:t>(0-2 points)</a:t>
                      </a:r>
                      <a:endParaRPr b="1" sz="900">
                        <a:latin typeface="Plus Jakarta Sans"/>
                        <a:ea typeface="Plus Jakarta Sans"/>
                        <a:cs typeface="Plus Jakarta Sans"/>
                        <a:sym typeface="Plus Jakarta Sans"/>
                      </a:endParaRPr>
                    </a:p>
                  </a:txBody>
                  <a:tcPr marT="63500" marB="63500" marR="63500" marL="6350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700">
                          <a:latin typeface="Inter"/>
                          <a:ea typeface="Inter"/>
                          <a:cs typeface="Inter"/>
                          <a:sym typeface="Inter"/>
                        </a:rPr>
                        <a:t>2 points are awarded when the essay accurately identifies, explains, and analyzes multiple causes and/or effects of the topic of the essay. It must also assess the comparative significance of the multiple causes that were identified. There should be some acknowledgment that some causes and/or effects are more influential than others.</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700">
                          <a:latin typeface="Inter"/>
                          <a:ea typeface="Inter"/>
                          <a:cs typeface="Inter"/>
                          <a:sym typeface="Inter"/>
                        </a:rPr>
                        <a:t>1 point is awarded when the essay accurately identifies and explains multiple causes and/or effects of the topic of the essay, as related to the prompt. However, there is no assessment of the comparative significance between the causes and/or effects and the explanations of the causes and/or effects lacks analysis.</a:t>
                      </a:r>
                      <a:endParaRPr sz="7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700">
                        <a:latin typeface="Inter"/>
                        <a:ea typeface="Inter"/>
                        <a:cs typeface="Inter"/>
                        <a:sym typeface="Inter"/>
                      </a:endParaRPr>
                    </a:p>
                    <a:p>
                      <a:pPr indent="0" lvl="0" marL="0" rtl="0" algn="l">
                        <a:spcBef>
                          <a:spcPts val="0"/>
                        </a:spcBef>
                        <a:spcAft>
                          <a:spcPts val="0"/>
                        </a:spcAft>
                        <a:buNone/>
                      </a:pPr>
                      <a:r>
                        <a:rPr lang="en" sz="700">
                          <a:latin typeface="Inter"/>
                          <a:ea typeface="Inter"/>
                          <a:cs typeface="Inter"/>
                          <a:sym typeface="Inter"/>
                        </a:rPr>
                        <a:t>0 points are awarded when either only one or 0 causes and/or effects are identified in the essay. Or, if the multiple causes are only referenced in the introduction paragraph but not explained in the body of the essay, 0 points are awarded.</a:t>
                      </a:r>
                      <a:endParaRPr sz="7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1050925">
                <a:tc>
                  <a:txBody>
                    <a:bodyPr/>
                    <a:lstStyle/>
                    <a:p>
                      <a:pPr indent="0" lvl="0" marL="0" rtl="0" algn="ctr">
                        <a:spcBef>
                          <a:spcPts val="0"/>
                        </a:spcBef>
                        <a:spcAft>
                          <a:spcPts val="0"/>
                        </a:spcAft>
                        <a:buNone/>
                      </a:pPr>
                      <a:r>
                        <a:rPr b="1" lang="en" sz="900">
                          <a:latin typeface="Plus Jakarta Sans"/>
                          <a:ea typeface="Plus Jakarta Sans"/>
                          <a:cs typeface="Plus Jakarta Sans"/>
                          <a:sym typeface="Plus Jakarta Sans"/>
                        </a:rPr>
                        <a:t>Writing Mechanics</a:t>
                      </a:r>
                      <a:endParaRPr b="1" sz="900">
                        <a:latin typeface="Plus Jakarta Sans"/>
                        <a:ea typeface="Plus Jakarta Sans"/>
                        <a:cs typeface="Plus Jakarta Sans"/>
                        <a:sym typeface="Plus Jakarta Sans"/>
                      </a:endParaRPr>
                    </a:p>
                    <a:p>
                      <a:pPr indent="0" lvl="0" marL="0" rtl="0" algn="ctr">
                        <a:spcBef>
                          <a:spcPts val="0"/>
                        </a:spcBef>
                        <a:spcAft>
                          <a:spcPts val="0"/>
                        </a:spcAft>
                        <a:buNone/>
                      </a:pPr>
                      <a:r>
                        <a:rPr b="1" lang="en" sz="900">
                          <a:latin typeface="Plus Jakarta Sans"/>
                          <a:ea typeface="Plus Jakarta Sans"/>
                          <a:cs typeface="Plus Jakarta Sans"/>
                          <a:sym typeface="Plus Jakarta Sans"/>
                        </a:rPr>
                        <a:t>(0-1 points)</a:t>
                      </a:r>
                      <a:endParaRPr b="1" sz="900">
                        <a:latin typeface="Plus Jakarta Sans"/>
                        <a:ea typeface="Plus Jakarta Sans"/>
                        <a:cs typeface="Plus Jakarta Sans"/>
                        <a:sym typeface="Plus Jakarta Sans"/>
                      </a:endParaRPr>
                    </a:p>
                    <a:p>
                      <a:pPr indent="0" lvl="0" marL="0" rtl="0" algn="ctr">
                        <a:spcBef>
                          <a:spcPts val="0"/>
                        </a:spcBef>
                        <a:spcAft>
                          <a:spcPts val="0"/>
                        </a:spcAft>
                        <a:buNone/>
                      </a:pPr>
                      <a:r>
                        <a:rPr b="1" lang="en" sz="800">
                          <a:latin typeface="Plus Jakarta Sans"/>
                          <a:ea typeface="Plus Jakarta Sans"/>
                          <a:cs typeface="Plus Jakarta Sans"/>
                          <a:sym typeface="Plus Jakarta Sans"/>
                        </a:rPr>
                        <a:t>(CCSS WHST6-8.1b; WHST6-8.4)</a:t>
                      </a:r>
                      <a:endParaRPr b="1" sz="800">
                        <a:latin typeface="Plus Jakarta Sans"/>
                        <a:ea typeface="Plus Jakarta Sans"/>
                        <a:cs typeface="Plus Jakarta Sans"/>
                        <a:sym typeface="Plus Jakarta Sans"/>
                      </a:endParaRPr>
                    </a:p>
                  </a:txBody>
                  <a:tcPr marT="63500" marB="63500" marR="63500" marL="6350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700">
                          <a:latin typeface="Inter"/>
                          <a:ea typeface="Inter"/>
                          <a:cs typeface="Inter"/>
                          <a:sym typeface="Inter"/>
                        </a:rPr>
                        <a:t>1 point is awarded if writing conventions are adhered to. It is clear that student understands conventions such as spelling, grammar, and punctuation.</a:t>
                      </a:r>
                      <a:endParaRPr sz="700">
                        <a:latin typeface="Inter"/>
                        <a:ea typeface="Inter"/>
                        <a:cs typeface="Inter"/>
                        <a:sym typeface="Inter"/>
                      </a:endParaRPr>
                    </a:p>
                    <a:p>
                      <a:pPr indent="0" lvl="0" marL="0" rtl="0" algn="l">
                        <a:spcBef>
                          <a:spcPts val="0"/>
                        </a:spcBef>
                        <a:spcAft>
                          <a:spcPts val="0"/>
                        </a:spcAft>
                        <a:buNone/>
                      </a:pPr>
                      <a:r>
                        <a:t/>
                      </a:r>
                      <a:endParaRPr sz="700">
                        <a:latin typeface="Inter"/>
                        <a:ea typeface="Inter"/>
                        <a:cs typeface="Inter"/>
                        <a:sym typeface="Inter"/>
                      </a:endParaRPr>
                    </a:p>
                    <a:p>
                      <a:pPr indent="0" lvl="0" marL="0" rtl="0" algn="l">
                        <a:spcBef>
                          <a:spcPts val="0"/>
                        </a:spcBef>
                        <a:spcAft>
                          <a:spcPts val="0"/>
                        </a:spcAft>
                        <a:buNone/>
                      </a:pPr>
                      <a:r>
                        <a:rPr lang="en" sz="700">
                          <a:latin typeface="Inter"/>
                          <a:ea typeface="Inter"/>
                          <a:cs typeface="Inter"/>
                          <a:sym typeface="Inter"/>
                        </a:rPr>
                        <a:t>0.5 points are awarded if writing conventions are mostly adhered to but can at times interfere with the paper’s clarity. In some instances, it is unclear if the student is aware of certain spelling, grammar, or punctuation conventions.</a:t>
                      </a:r>
                      <a:endParaRPr sz="700">
                        <a:latin typeface="Inter"/>
                        <a:ea typeface="Inter"/>
                        <a:cs typeface="Inter"/>
                        <a:sym typeface="Inter"/>
                      </a:endParaRPr>
                    </a:p>
                    <a:p>
                      <a:pPr indent="0" lvl="0" marL="0" rtl="0" algn="l">
                        <a:spcBef>
                          <a:spcPts val="0"/>
                        </a:spcBef>
                        <a:spcAft>
                          <a:spcPts val="0"/>
                        </a:spcAft>
                        <a:buNone/>
                      </a:pPr>
                      <a:r>
                        <a:t/>
                      </a:r>
                      <a:endParaRPr sz="700">
                        <a:latin typeface="Inter"/>
                        <a:ea typeface="Inter"/>
                        <a:cs typeface="Inter"/>
                        <a:sym typeface="Inter"/>
                      </a:endParaRPr>
                    </a:p>
                    <a:p>
                      <a:pPr indent="0" lvl="0" marL="0" rtl="0" algn="l">
                        <a:spcBef>
                          <a:spcPts val="0"/>
                        </a:spcBef>
                        <a:spcAft>
                          <a:spcPts val="0"/>
                        </a:spcAft>
                        <a:buNone/>
                      </a:pPr>
                      <a:r>
                        <a:rPr lang="en" sz="700">
                          <a:latin typeface="Inter"/>
                          <a:ea typeface="Inter"/>
                          <a:cs typeface="Inter"/>
                          <a:sym typeface="Inter"/>
                        </a:rPr>
                        <a:t>0 points are awarded if writing style prevents the paper from being clear to the reader.</a:t>
                      </a:r>
                      <a:endParaRPr sz="7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100000">
                <a:tc>
                  <a:txBody>
                    <a:bodyPr/>
                    <a:lstStyle/>
                    <a:p>
                      <a:pPr indent="0" lvl="0" marL="0" rtl="0" algn="ctr">
                        <a:spcBef>
                          <a:spcPts val="0"/>
                        </a:spcBef>
                        <a:spcAft>
                          <a:spcPts val="0"/>
                        </a:spcAft>
                        <a:buNone/>
                      </a:pPr>
                      <a:r>
                        <a:rPr b="1" lang="en" sz="900">
                          <a:latin typeface="Inter"/>
                          <a:ea typeface="Inter"/>
                          <a:cs typeface="Inter"/>
                          <a:sym typeface="Inter"/>
                        </a:rPr>
                        <a:t>TOTAL:</a:t>
                      </a:r>
                      <a:endParaRPr b="1" sz="900">
                        <a:latin typeface="Inter"/>
                        <a:ea typeface="Inter"/>
                        <a:cs typeface="Inter"/>
                        <a:sym typeface="Inter"/>
                      </a:endParaRPr>
                    </a:p>
                  </a:txBody>
                  <a:tcPr marT="63500" marB="63500" marR="63500" marL="6350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gridSpan="2">
                  <a:txBody>
                    <a:bodyPr/>
                    <a:lstStyle/>
                    <a:p>
                      <a:pPr indent="0" lvl="0" marL="0" rtl="0" algn="ctr">
                        <a:spcBef>
                          <a:spcPts val="0"/>
                        </a:spcBef>
                        <a:spcAft>
                          <a:spcPts val="0"/>
                        </a:spcAft>
                        <a:buNone/>
                      </a:pPr>
                      <a:r>
                        <a:rPr lang="en" sz="800">
                          <a:latin typeface="Inter"/>
                          <a:ea typeface="Inter"/>
                          <a:cs typeface="Inter"/>
                          <a:sym typeface="Inter"/>
                        </a:rPr>
                        <a:t>________/10</a:t>
                      </a:r>
                      <a:endParaRPr sz="800">
                        <a:latin typeface="Inter"/>
                        <a:ea typeface="Inter"/>
                        <a:cs typeface="Inter"/>
                        <a:sym typeface="Inter"/>
                      </a:endParaRPr>
                    </a:p>
                  </a:txBody>
                  <a:tcPr marT="63500" marB="63500" marR="63500" marL="6350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hMerge="1"/>
              </a:tr>
            </a:tbl>
          </a:graphicData>
        </a:graphic>
      </p:graphicFrame>
      <p:graphicFrame>
        <p:nvGraphicFramePr>
          <p:cNvPr id="85" name="Google Shape;85;p15"/>
          <p:cNvGraphicFramePr/>
          <p:nvPr/>
        </p:nvGraphicFramePr>
        <p:xfrm>
          <a:off x="1306263" y="1599525"/>
          <a:ext cx="3000000" cy="3000000"/>
        </p:xfrm>
        <a:graphic>
          <a:graphicData uri="http://schemas.openxmlformats.org/drawingml/2006/table">
            <a:tbl>
              <a:tblPr>
                <a:noFill/>
                <a:tableStyleId>{11A7CDEE-4FB0-43E8-8BDF-D47DD3EBD866}</a:tableStyleId>
              </a:tblPr>
              <a:tblGrid>
                <a:gridCol w="500075"/>
                <a:gridCol w="2377350"/>
              </a:tblGrid>
              <a:tr h="410425">
                <a:tc>
                  <a:txBody>
                    <a:bodyPr/>
                    <a:lstStyle/>
                    <a:p>
                      <a:pPr indent="0" lvl="0" marL="0" rtl="0" algn="ctr">
                        <a:spcBef>
                          <a:spcPts val="0"/>
                        </a:spcBef>
                        <a:spcAft>
                          <a:spcPts val="0"/>
                        </a:spcAft>
                        <a:buNone/>
                      </a:pPr>
                      <a:r>
                        <a:rPr lang="en" sz="700">
                          <a:latin typeface="Inter"/>
                          <a:ea typeface="Inter"/>
                          <a:cs typeface="Inter"/>
                          <a:sym typeface="Inter"/>
                        </a:rPr>
                        <a:t>2 points</a:t>
                      </a:r>
                      <a:endParaRPr sz="7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rPr lang="en" sz="700">
                          <a:latin typeface="Inter"/>
                          <a:ea typeface="Inter"/>
                          <a:cs typeface="Inter"/>
                          <a:sym typeface="Inter"/>
                        </a:rPr>
                        <a:t>Argument is maintained throughout paper by using logical and historical reasoning and analysis to connect the evidence to the argument.</a:t>
                      </a:r>
                      <a:endParaRPr sz="700">
                        <a:latin typeface="Inter"/>
                        <a:ea typeface="Inter"/>
                        <a:cs typeface="Inter"/>
                        <a:sym typeface="Inter"/>
                      </a:endParaRPr>
                    </a:p>
                  </a:txBody>
                  <a:tcPr marT="63500" marB="63500" marR="63500" marL="63500"/>
                </a:tc>
              </a:tr>
              <a:tr h="168350">
                <a:tc>
                  <a:txBody>
                    <a:bodyPr/>
                    <a:lstStyle/>
                    <a:p>
                      <a:pPr indent="0" lvl="0" marL="0" rtl="0" algn="ctr">
                        <a:spcBef>
                          <a:spcPts val="0"/>
                        </a:spcBef>
                        <a:spcAft>
                          <a:spcPts val="0"/>
                        </a:spcAft>
                        <a:buNone/>
                      </a:pPr>
                      <a:r>
                        <a:rPr lang="en" sz="700">
                          <a:latin typeface="Inter"/>
                          <a:ea typeface="Inter"/>
                          <a:cs typeface="Inter"/>
                          <a:sym typeface="Inter"/>
                        </a:rPr>
                        <a:t>1 point</a:t>
                      </a:r>
                      <a:endParaRPr sz="7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rPr lang="en" sz="700">
                          <a:latin typeface="Inter"/>
                          <a:ea typeface="Inter"/>
                          <a:cs typeface="Inter"/>
                          <a:sym typeface="Inter"/>
                        </a:rPr>
                        <a:t>Argument is mostly maintained throughout paper.</a:t>
                      </a:r>
                      <a:endParaRPr sz="700">
                        <a:latin typeface="Inter"/>
                        <a:ea typeface="Inter"/>
                        <a:cs typeface="Inter"/>
                        <a:sym typeface="Inter"/>
                      </a:endParaRPr>
                    </a:p>
                  </a:txBody>
                  <a:tcPr marT="63500" marB="63500" marR="63500" marL="63500"/>
                </a:tc>
              </a:tr>
              <a:tr h="135000">
                <a:tc>
                  <a:txBody>
                    <a:bodyPr/>
                    <a:lstStyle/>
                    <a:p>
                      <a:pPr indent="0" lvl="0" marL="0" rtl="0" algn="ctr">
                        <a:spcBef>
                          <a:spcPts val="0"/>
                        </a:spcBef>
                        <a:spcAft>
                          <a:spcPts val="0"/>
                        </a:spcAft>
                        <a:buNone/>
                      </a:pPr>
                      <a:r>
                        <a:rPr lang="en" sz="700">
                          <a:latin typeface="Inter"/>
                          <a:ea typeface="Inter"/>
                          <a:cs typeface="Inter"/>
                          <a:sym typeface="Inter"/>
                        </a:rPr>
                        <a:t>0 points</a:t>
                      </a:r>
                      <a:endParaRPr sz="7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rPr lang="en" sz="700">
                          <a:latin typeface="Inter"/>
                          <a:ea typeface="Inter"/>
                          <a:cs typeface="Inter"/>
                          <a:sym typeface="Inter"/>
                        </a:rPr>
                        <a:t>Argument is not maintained.</a:t>
                      </a:r>
                      <a:endParaRPr sz="700">
                        <a:latin typeface="Inter"/>
                        <a:ea typeface="Inter"/>
                        <a:cs typeface="Inter"/>
                        <a:sym typeface="Inter"/>
                      </a:endParaRPr>
                    </a:p>
                  </a:txBody>
                  <a:tcPr marT="63500" marB="63500" marR="63500" marL="63500"/>
                </a:tc>
              </a:tr>
            </a:tbl>
          </a:graphicData>
        </a:graphic>
      </p:graphicFrame>
      <p:graphicFrame>
        <p:nvGraphicFramePr>
          <p:cNvPr id="86" name="Google Shape;86;p15"/>
          <p:cNvGraphicFramePr/>
          <p:nvPr/>
        </p:nvGraphicFramePr>
        <p:xfrm>
          <a:off x="1306275" y="3180250"/>
          <a:ext cx="3000000" cy="3000000"/>
        </p:xfrm>
        <a:graphic>
          <a:graphicData uri="http://schemas.openxmlformats.org/drawingml/2006/table">
            <a:tbl>
              <a:tblPr>
                <a:noFill/>
                <a:tableStyleId>{11A7CDEE-4FB0-43E8-8BDF-D47DD3EBD866}</a:tableStyleId>
              </a:tblPr>
              <a:tblGrid>
                <a:gridCol w="500075"/>
                <a:gridCol w="2377350"/>
              </a:tblGrid>
              <a:tr h="304300">
                <a:tc>
                  <a:txBody>
                    <a:bodyPr/>
                    <a:lstStyle/>
                    <a:p>
                      <a:pPr indent="0" lvl="0" marL="0" rtl="0" algn="ctr">
                        <a:spcBef>
                          <a:spcPts val="0"/>
                        </a:spcBef>
                        <a:spcAft>
                          <a:spcPts val="0"/>
                        </a:spcAft>
                        <a:buNone/>
                      </a:pPr>
                      <a:r>
                        <a:rPr lang="en" sz="700">
                          <a:latin typeface="Inter"/>
                          <a:ea typeface="Inter"/>
                          <a:cs typeface="Inter"/>
                          <a:sym typeface="Inter"/>
                        </a:rPr>
                        <a:t>2 points</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700">
                          <a:latin typeface="Inter"/>
                          <a:ea typeface="Inter"/>
                          <a:cs typeface="Inter"/>
                          <a:sym typeface="Inter"/>
                        </a:rPr>
                        <a:t>All but 1 of available documents are used appropriately as relevant evidence (can be direct quotes or paraphrase) to support paper’s argument.</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57600">
                <a:tc>
                  <a:txBody>
                    <a:bodyPr/>
                    <a:lstStyle/>
                    <a:p>
                      <a:pPr indent="0" lvl="0" marL="0" rtl="0" algn="ctr">
                        <a:spcBef>
                          <a:spcPts val="0"/>
                        </a:spcBef>
                        <a:spcAft>
                          <a:spcPts val="0"/>
                        </a:spcAft>
                        <a:buNone/>
                      </a:pPr>
                      <a:r>
                        <a:rPr lang="en" sz="700">
                          <a:latin typeface="Inter"/>
                          <a:ea typeface="Inter"/>
                          <a:cs typeface="Inter"/>
                          <a:sym typeface="Inter"/>
                        </a:rPr>
                        <a:t>1 point</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700">
                          <a:latin typeface="Inter"/>
                          <a:ea typeface="Inter"/>
                          <a:cs typeface="Inter"/>
                          <a:sym typeface="Inter"/>
                        </a:rPr>
                        <a:t>More than 1 of available documents are used appropriately as relevant evidence (can be direct quotes or paraphrase) to support paper’s argument.</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74425">
                <a:tc>
                  <a:txBody>
                    <a:bodyPr/>
                    <a:lstStyle/>
                    <a:p>
                      <a:pPr indent="0" lvl="0" marL="0" rtl="0" algn="ctr">
                        <a:spcBef>
                          <a:spcPts val="0"/>
                        </a:spcBef>
                        <a:spcAft>
                          <a:spcPts val="0"/>
                        </a:spcAft>
                        <a:buNone/>
                      </a:pPr>
                      <a:r>
                        <a:rPr lang="en" sz="700">
                          <a:latin typeface="Inter"/>
                          <a:ea typeface="Inter"/>
                          <a:cs typeface="Inter"/>
                          <a:sym typeface="Inter"/>
                        </a:rPr>
                        <a:t>0 pts.</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700">
                          <a:latin typeface="Inter"/>
                          <a:ea typeface="Inter"/>
                          <a:cs typeface="Inter"/>
                          <a:sym typeface="Inter"/>
                        </a:rPr>
                        <a:t>0-1 documents are used in the paper.</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graphicFrame>
        <p:nvGraphicFramePr>
          <p:cNvPr id="87" name="Google Shape;87;p15"/>
          <p:cNvGraphicFramePr/>
          <p:nvPr/>
        </p:nvGraphicFramePr>
        <p:xfrm>
          <a:off x="1306263" y="6200800"/>
          <a:ext cx="3000000" cy="3000000"/>
        </p:xfrm>
        <a:graphic>
          <a:graphicData uri="http://schemas.openxmlformats.org/drawingml/2006/table">
            <a:tbl>
              <a:tblPr>
                <a:noFill/>
                <a:tableStyleId>{11A7CDEE-4FB0-43E8-8BDF-D47DD3EBD866}</a:tableStyleId>
              </a:tblPr>
              <a:tblGrid>
                <a:gridCol w="500075"/>
                <a:gridCol w="2377350"/>
              </a:tblGrid>
              <a:tr h="492625">
                <a:tc>
                  <a:txBody>
                    <a:bodyPr/>
                    <a:lstStyle/>
                    <a:p>
                      <a:pPr indent="0" lvl="0" marL="0" rtl="0" algn="ctr">
                        <a:spcBef>
                          <a:spcPts val="0"/>
                        </a:spcBef>
                        <a:spcAft>
                          <a:spcPts val="0"/>
                        </a:spcAft>
                        <a:buNone/>
                      </a:pPr>
                      <a:r>
                        <a:rPr lang="en" sz="700">
                          <a:latin typeface="Inter"/>
                          <a:ea typeface="Inter"/>
                          <a:cs typeface="Inter"/>
                          <a:sym typeface="Inter"/>
                        </a:rPr>
                        <a:t>2 points</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700">
                          <a:latin typeface="Inter"/>
                          <a:ea typeface="Inter"/>
                          <a:cs typeface="Inter"/>
                          <a:sym typeface="Inter"/>
                        </a:rPr>
                        <a:t>The causes (and/or effects) of the historical topic outlined in the CRP task are accurately explained and their significance is assessed in order to identify the most significant causes (and/or effects). </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11650">
                <a:tc>
                  <a:txBody>
                    <a:bodyPr/>
                    <a:lstStyle/>
                    <a:p>
                      <a:pPr indent="0" lvl="0" marL="0" rtl="0" algn="ctr">
                        <a:spcBef>
                          <a:spcPts val="0"/>
                        </a:spcBef>
                        <a:spcAft>
                          <a:spcPts val="0"/>
                        </a:spcAft>
                        <a:buNone/>
                      </a:pPr>
                      <a:r>
                        <a:rPr lang="en" sz="700">
                          <a:latin typeface="Inter"/>
                          <a:ea typeface="Inter"/>
                          <a:cs typeface="Inter"/>
                          <a:sym typeface="Inter"/>
                        </a:rPr>
                        <a:t>1 point</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700">
                          <a:latin typeface="Inter"/>
                          <a:ea typeface="Inter"/>
                          <a:cs typeface="Inter"/>
                          <a:sym typeface="Inter"/>
                        </a:rPr>
                        <a:t>The causes (and/or effects) of the historical topic outlined in the CRP task are explained.</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435475">
                <a:tc>
                  <a:txBody>
                    <a:bodyPr/>
                    <a:lstStyle/>
                    <a:p>
                      <a:pPr indent="0" lvl="0" marL="0" rtl="0" algn="ctr">
                        <a:spcBef>
                          <a:spcPts val="0"/>
                        </a:spcBef>
                        <a:spcAft>
                          <a:spcPts val="0"/>
                        </a:spcAft>
                        <a:buNone/>
                      </a:pPr>
                      <a:r>
                        <a:rPr lang="en" sz="700">
                          <a:latin typeface="Inter"/>
                          <a:ea typeface="Inter"/>
                          <a:cs typeface="Inter"/>
                          <a:sym typeface="Inter"/>
                        </a:rPr>
                        <a:t>0 points</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700">
                          <a:latin typeface="Inter"/>
                          <a:ea typeface="Inter"/>
                          <a:cs typeface="Inter"/>
                          <a:sym typeface="Inter"/>
                        </a:rPr>
                        <a:t>Reader cannot identify causes (and/or effects) of the topic in paper </a:t>
                      </a:r>
                      <a:r>
                        <a:rPr i="1" lang="en" sz="700">
                          <a:latin typeface="Inter"/>
                          <a:ea typeface="Inter"/>
                          <a:cs typeface="Inter"/>
                          <a:sym typeface="Inter"/>
                        </a:rPr>
                        <a:t>OR</a:t>
                      </a:r>
                      <a:r>
                        <a:rPr lang="en" sz="700">
                          <a:latin typeface="Inter"/>
                          <a:ea typeface="Inter"/>
                          <a:cs typeface="Inter"/>
                          <a:sym typeface="Inter"/>
                        </a:rPr>
                        <a:t> the causes (and/or effects) are merely mentioned.</a:t>
                      </a:r>
                      <a:endParaRPr sz="700">
                        <a:latin typeface="Inter"/>
                        <a:ea typeface="Inter"/>
                        <a:cs typeface="Inter"/>
                        <a:sym typeface="Inter"/>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graphicFrame>
        <p:nvGraphicFramePr>
          <p:cNvPr id="88" name="Google Shape;88;p15"/>
          <p:cNvGraphicFramePr/>
          <p:nvPr/>
        </p:nvGraphicFramePr>
        <p:xfrm>
          <a:off x="1306275" y="7893338"/>
          <a:ext cx="3000000" cy="3000000"/>
        </p:xfrm>
        <a:graphic>
          <a:graphicData uri="http://schemas.openxmlformats.org/drawingml/2006/table">
            <a:tbl>
              <a:tblPr>
                <a:noFill/>
                <a:tableStyleId>{11A7CDEE-4FB0-43E8-8BDF-D47DD3EBD866}</a:tableStyleId>
              </a:tblPr>
              <a:tblGrid>
                <a:gridCol w="500075"/>
                <a:gridCol w="2377350"/>
              </a:tblGrid>
              <a:tr h="301400">
                <a:tc>
                  <a:txBody>
                    <a:bodyPr/>
                    <a:lstStyle/>
                    <a:p>
                      <a:pPr indent="0" lvl="0" marL="0" rtl="0" algn="ctr">
                        <a:spcBef>
                          <a:spcPts val="0"/>
                        </a:spcBef>
                        <a:spcAft>
                          <a:spcPts val="0"/>
                        </a:spcAft>
                        <a:buNone/>
                      </a:pPr>
                      <a:r>
                        <a:rPr lang="en" sz="700">
                          <a:latin typeface="Inter"/>
                          <a:ea typeface="Inter"/>
                          <a:cs typeface="Inter"/>
                          <a:sym typeface="Inter"/>
                        </a:rPr>
                        <a:t>1 point</a:t>
                      </a:r>
                      <a:endParaRPr sz="7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rPr lang="en" sz="700">
                          <a:latin typeface="Inter"/>
                          <a:ea typeface="Inter"/>
                          <a:cs typeface="Inter"/>
                          <a:sym typeface="Inter"/>
                        </a:rPr>
                        <a:t>Writing style, spelling, and grammar errors are few if any and don’t interfere with the paper’s clarity.</a:t>
                      </a:r>
                      <a:endParaRPr sz="700">
                        <a:latin typeface="Inter"/>
                        <a:ea typeface="Inter"/>
                        <a:cs typeface="Inter"/>
                        <a:sym typeface="Inter"/>
                      </a:endParaRPr>
                    </a:p>
                  </a:txBody>
                  <a:tcPr marT="63500" marB="63500" marR="63500" marL="63500"/>
                </a:tc>
              </a:tr>
              <a:tr h="301400">
                <a:tc>
                  <a:txBody>
                    <a:bodyPr/>
                    <a:lstStyle/>
                    <a:p>
                      <a:pPr indent="0" lvl="0" marL="0" rtl="0" algn="ctr">
                        <a:spcBef>
                          <a:spcPts val="0"/>
                        </a:spcBef>
                        <a:spcAft>
                          <a:spcPts val="0"/>
                        </a:spcAft>
                        <a:buNone/>
                      </a:pPr>
                      <a:r>
                        <a:rPr lang="en" sz="700">
                          <a:latin typeface="Inter"/>
                          <a:ea typeface="Inter"/>
                          <a:cs typeface="Inter"/>
                          <a:sym typeface="Inter"/>
                        </a:rPr>
                        <a:t>0.5 points</a:t>
                      </a:r>
                      <a:endParaRPr sz="7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rPr lang="en" sz="700">
                          <a:latin typeface="Inter"/>
                          <a:ea typeface="Inter"/>
                          <a:cs typeface="Inter"/>
                          <a:sym typeface="Inter"/>
                        </a:rPr>
                        <a:t>Writing style, spelling, and grammar errors exist, and at times can interfere with the paper’s clarity.</a:t>
                      </a:r>
                      <a:endParaRPr sz="700">
                        <a:latin typeface="Inter"/>
                        <a:ea typeface="Inter"/>
                        <a:cs typeface="Inter"/>
                        <a:sym typeface="Inter"/>
                      </a:endParaRPr>
                    </a:p>
                  </a:txBody>
                  <a:tcPr marT="63500" marB="63500" marR="63500" marL="63500"/>
                </a:tc>
              </a:tr>
              <a:tr h="301400">
                <a:tc>
                  <a:txBody>
                    <a:bodyPr/>
                    <a:lstStyle/>
                    <a:p>
                      <a:pPr indent="0" lvl="0" marL="0" rtl="0" algn="ctr">
                        <a:spcBef>
                          <a:spcPts val="0"/>
                        </a:spcBef>
                        <a:spcAft>
                          <a:spcPts val="0"/>
                        </a:spcAft>
                        <a:buNone/>
                      </a:pPr>
                      <a:r>
                        <a:rPr lang="en" sz="700">
                          <a:latin typeface="Inter"/>
                          <a:ea typeface="Inter"/>
                          <a:cs typeface="Inter"/>
                          <a:sym typeface="Inter"/>
                        </a:rPr>
                        <a:t>0 points</a:t>
                      </a:r>
                      <a:endParaRPr sz="700">
                        <a:latin typeface="Inter"/>
                        <a:ea typeface="Inter"/>
                        <a:cs typeface="Inter"/>
                        <a:sym typeface="Inter"/>
                      </a:endParaRPr>
                    </a:p>
                  </a:txBody>
                  <a:tcPr marT="63500" marB="63500" marR="63500" marL="63500"/>
                </a:tc>
                <a:tc>
                  <a:txBody>
                    <a:bodyPr/>
                    <a:lstStyle/>
                    <a:p>
                      <a:pPr indent="0" lvl="0" marL="0" rtl="0" algn="l">
                        <a:spcBef>
                          <a:spcPts val="0"/>
                        </a:spcBef>
                        <a:spcAft>
                          <a:spcPts val="0"/>
                        </a:spcAft>
                        <a:buNone/>
                      </a:pPr>
                      <a:r>
                        <a:rPr lang="en" sz="700">
                          <a:latin typeface="Inter"/>
                          <a:ea typeface="Inter"/>
                          <a:cs typeface="Inter"/>
                          <a:sym typeface="Inter"/>
                        </a:rPr>
                        <a:t>Writing style, spelling, and grammar significantly inhibits the paper’s clarity.</a:t>
                      </a:r>
                      <a:endParaRPr sz="700">
                        <a:latin typeface="Inter"/>
                        <a:ea typeface="Inter"/>
                        <a:cs typeface="Inter"/>
                        <a:sym typeface="Inter"/>
                      </a:endParaRPr>
                    </a:p>
                  </a:txBody>
                  <a:tcPr marT="63500" marB="63500" marR="63500" marL="63500"/>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2" name="Shape 92"/>
        <p:cNvGrpSpPr/>
        <p:nvPr/>
      </p:nvGrpSpPr>
      <p:grpSpPr>
        <a:xfrm>
          <a:off x="0" y="0"/>
          <a:ext cx="0" cy="0"/>
          <a:chOff x="0" y="0"/>
          <a:chExt cx="0" cy="0"/>
        </a:xfrm>
      </p:grpSpPr>
      <p:sp>
        <p:nvSpPr>
          <p:cNvPr id="93" name="Google Shape;93;p16"/>
          <p:cNvSpPr txBox="1"/>
          <p:nvPr/>
        </p:nvSpPr>
        <p:spPr>
          <a:xfrm>
            <a:off x="0" y="0"/>
            <a:ext cx="7772400" cy="492000"/>
          </a:xfrm>
          <a:prstGeom prst="rect">
            <a:avLst/>
          </a:prstGeom>
          <a:solidFill>
            <a:schemeClr val="accent5"/>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1900">
                <a:solidFill>
                  <a:schemeClr val="lt1"/>
                </a:solidFill>
                <a:latin typeface="Halant"/>
                <a:ea typeface="Halant"/>
                <a:cs typeface="Halant"/>
                <a:sym typeface="Halant"/>
              </a:rPr>
              <a:t>Essay Outline (Sample)</a:t>
            </a:r>
            <a:endParaRPr sz="1900">
              <a:solidFill>
                <a:schemeClr val="lt1"/>
              </a:solidFill>
              <a:latin typeface="Halant"/>
              <a:ea typeface="Halant"/>
              <a:cs typeface="Halant"/>
              <a:sym typeface="Halant"/>
            </a:endParaRPr>
          </a:p>
        </p:txBody>
      </p:sp>
      <p:pic>
        <p:nvPicPr>
          <p:cNvPr id="94" name="Google Shape;94;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5" name="Google Shape;95;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6" name="Google Shape;96;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7" name="Google Shape;97;p16"/>
          <p:cNvGraphicFramePr/>
          <p:nvPr/>
        </p:nvGraphicFramePr>
        <p:xfrm>
          <a:off x="373775" y="685125"/>
          <a:ext cx="3000000" cy="3000000"/>
        </p:xfrm>
        <a:graphic>
          <a:graphicData uri="http://schemas.openxmlformats.org/drawingml/2006/table">
            <a:tbl>
              <a:tblPr bandRow="1">
                <a:noFill/>
                <a:tableStyleId>{C3E5D512-BE3E-414B-8FE9-D53A9F896722}</a:tableStyleId>
              </a:tblPr>
              <a:tblGrid>
                <a:gridCol w="1536975"/>
                <a:gridCol w="1286550"/>
                <a:gridCol w="4201425"/>
              </a:tblGrid>
              <a:tr h="1645925">
                <a:tc gridSpan="3">
                  <a:txBody>
                    <a:bodyPr/>
                    <a:lstStyle/>
                    <a:p>
                      <a:pPr indent="0" lvl="0" marL="0" rtl="0" algn="l">
                        <a:lnSpc>
                          <a:spcPct val="150000"/>
                        </a:lnSpc>
                        <a:spcBef>
                          <a:spcPts val="0"/>
                        </a:spcBef>
                        <a:spcAft>
                          <a:spcPts val="0"/>
                        </a:spcAft>
                        <a:buNone/>
                      </a:pPr>
                      <a:r>
                        <a:rPr b="1" lang="en" sz="1200">
                          <a:latin typeface="Inter"/>
                          <a:ea typeface="Inter"/>
                          <a:cs typeface="Inter"/>
                          <a:sym typeface="Inter"/>
                        </a:rPr>
                        <a:t>Introductio</a:t>
                      </a:r>
                      <a:r>
                        <a:rPr b="1" lang="en" sz="1200">
                          <a:latin typeface="Inter"/>
                          <a:ea typeface="Inter"/>
                          <a:cs typeface="Inter"/>
                          <a:sym typeface="Inter"/>
                        </a:rPr>
                        <a:t>n paragraph:</a:t>
                      </a:r>
                      <a:r>
                        <a:rPr b="1" lang="en" sz="1200">
                          <a:latin typeface="Inter"/>
                          <a:ea typeface="Inter"/>
                          <a:cs typeface="Inter"/>
                          <a:sym typeface="Inter"/>
                        </a:rPr>
                        <a:t> </a:t>
                      </a:r>
                      <a:endParaRPr b="1"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From 1789-1844, the Early Republic experienced significant changes. After the Revolutionary War ended and the government was formed, Americans set to work building an independent nation. Attempting to reduce reliance on foreign nations, the United States sought new opportunities to expand and be viewed as a respectable trade partner. After President Thomas Jefferson bought the Louisiana Territory from the French in 1803, America’s vision for its future looked west. This new opportunity began a new era of progress, but simultaneously furthered U.S. violence and discrimination toward various groups.</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871450">
                <a:tc gridSpan="3">
                  <a:txBody>
                    <a:bodyPr/>
                    <a:lstStyle/>
                    <a:p>
                      <a:pPr indent="0" lvl="0" marL="0" rtl="0" algn="l">
                        <a:lnSpc>
                          <a:spcPct val="150000"/>
                        </a:lnSpc>
                        <a:spcBef>
                          <a:spcPts val="0"/>
                        </a:spcBef>
                        <a:spcAft>
                          <a:spcPts val="0"/>
                        </a:spcAft>
                        <a:buNone/>
                      </a:pPr>
                      <a:r>
                        <a:rPr b="1" lang="en" sz="1200">
                          <a:latin typeface="Inter"/>
                          <a:ea typeface="Inter"/>
                          <a:cs typeface="Inter"/>
                          <a:sym typeface="Inter"/>
                        </a:rPr>
                        <a:t>Sample Thesis Statement</a:t>
                      </a:r>
                      <a:endParaRPr b="1"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While westward expansion and industrialization led to growth and opportunity for some, they also harmed Native American sovereignty and widened social inequalities. </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1048475">
                <a:tc>
                  <a:txBody>
                    <a:bodyPr/>
                    <a:lstStyle/>
                    <a:p>
                      <a:pPr indent="0" lvl="0" marL="0" rtl="0" algn="ctr">
                        <a:spcBef>
                          <a:spcPts val="0"/>
                        </a:spcBef>
                        <a:spcAft>
                          <a:spcPts val="0"/>
                        </a:spcAft>
                        <a:buNone/>
                      </a:pPr>
                      <a:r>
                        <a:rPr b="1" lang="en" sz="1200">
                          <a:latin typeface="Inter"/>
                          <a:ea typeface="Inter"/>
                          <a:cs typeface="Inter"/>
                          <a:sym typeface="Inter"/>
                        </a:rPr>
                        <a:t>Topic 1: </a:t>
                      </a:r>
                      <a:endParaRPr b="1"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Impact on white Americans</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Documents</a:t>
                      </a:r>
                      <a:endParaRPr b="1"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lang="en" sz="1200">
                          <a:latin typeface="Inter"/>
                          <a:ea typeface="Inter"/>
                          <a:cs typeface="Inter"/>
                          <a:sym typeface="Inter"/>
                        </a:rPr>
                        <a:t>Doc A</a:t>
                      </a:r>
                      <a:endParaRPr sz="1200">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lang="en" sz="1200">
                          <a:latin typeface="Inter"/>
                          <a:ea typeface="Inter"/>
                          <a:cs typeface="Inter"/>
                          <a:sym typeface="Inter"/>
                        </a:rPr>
                        <a:t>Doc B</a:t>
                      </a:r>
                      <a:endParaRPr sz="1200">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lang="en" sz="1200">
                          <a:latin typeface="Inter"/>
                          <a:ea typeface="Inter"/>
                          <a:cs typeface="Inter"/>
                          <a:sym typeface="Inter"/>
                        </a:rPr>
                        <a:t>Doc D</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Outside Information</a:t>
                      </a:r>
                      <a:endParaRPr b="1"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The development of canals, like the C&amp;O Canal connected various regions. This boosted commerce and improved travel. Americans on the frontier were less disconnected which then spurred further migration.</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15900">
                <a:tc>
                  <a:txBody>
                    <a:bodyPr/>
                    <a:lstStyle/>
                    <a:p>
                      <a:pPr indent="0" lvl="0" marL="0" rtl="0" algn="ctr">
                        <a:spcBef>
                          <a:spcPts val="0"/>
                        </a:spcBef>
                        <a:spcAft>
                          <a:spcPts val="0"/>
                        </a:spcAft>
                        <a:buNone/>
                      </a:pPr>
                      <a:r>
                        <a:rPr b="1" lang="en" sz="1200">
                          <a:latin typeface="Inter"/>
                          <a:ea typeface="Inter"/>
                          <a:cs typeface="Inter"/>
                          <a:sym typeface="Inter"/>
                        </a:rPr>
                        <a:t>Topic 2:</a:t>
                      </a:r>
                      <a:endParaRPr b="1"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Impact on American Indians</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Documents</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lang="en" sz="1200">
                          <a:latin typeface="Inter"/>
                          <a:ea typeface="Inter"/>
                          <a:cs typeface="Inter"/>
                          <a:sym typeface="Inter"/>
                        </a:rPr>
                        <a:t>Doc A</a:t>
                      </a:r>
                      <a:endParaRPr sz="1200">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lang="en" sz="1200">
                          <a:latin typeface="Inter"/>
                          <a:ea typeface="Inter"/>
                          <a:cs typeface="Inter"/>
                          <a:sym typeface="Inter"/>
                        </a:rPr>
                        <a:t>Doc B</a:t>
                      </a:r>
                      <a:endParaRPr sz="1200">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lang="en" sz="1200">
                          <a:latin typeface="Inter"/>
                          <a:ea typeface="Inter"/>
                          <a:cs typeface="Inter"/>
                          <a:sym typeface="Inter"/>
                        </a:rPr>
                        <a:t>Doc D</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Outside Information</a:t>
                      </a:r>
                      <a:endParaRPr b="1"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word “savage” means “a member of a people regarded as primitive and uncivilized.” The Indian Removal Act was passed in 1830 by President Andrew Jackson.</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28775">
                <a:tc>
                  <a:txBody>
                    <a:bodyPr/>
                    <a:lstStyle/>
                    <a:p>
                      <a:pPr indent="0" lvl="0" marL="0" rtl="0" algn="ctr">
                        <a:spcBef>
                          <a:spcPts val="0"/>
                        </a:spcBef>
                        <a:spcAft>
                          <a:spcPts val="0"/>
                        </a:spcAft>
                        <a:buNone/>
                      </a:pPr>
                      <a:r>
                        <a:rPr b="1" lang="en" sz="1200">
                          <a:latin typeface="Inter"/>
                          <a:ea typeface="Inter"/>
                          <a:cs typeface="Inter"/>
                          <a:sym typeface="Inter"/>
                        </a:rPr>
                        <a:t>Topic 3:</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Impact on Immigrants</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Documents</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Doc </a:t>
                      </a:r>
                      <a:r>
                        <a:rPr lang="en" sz="1200">
                          <a:latin typeface="Inter"/>
                          <a:ea typeface="Inter"/>
                          <a:cs typeface="Inter"/>
                          <a:sym typeface="Inter"/>
                        </a:rPr>
                        <a:t>A</a:t>
                      </a:r>
                      <a:endParaRPr sz="1200">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Doc </a:t>
                      </a:r>
                      <a:r>
                        <a:rPr lang="en" sz="1200">
                          <a:latin typeface="Inter"/>
                          <a:ea typeface="Inter"/>
                          <a:cs typeface="Inter"/>
                          <a:sym typeface="Inter"/>
                        </a:rPr>
                        <a:t>C</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Outside Information</a:t>
                      </a:r>
                      <a:endParaRPr b="1"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In New England, immigrants often worked in mills, like the Lowell Mills. They faced low wages and overcrowded, unsanitary living conditions.</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gridSpan="3">
                  <a:txBody>
                    <a:bodyPr/>
                    <a:lstStyle/>
                    <a:p>
                      <a:pPr indent="0" lvl="0" marL="0" rtl="0" algn="l">
                        <a:lnSpc>
                          <a:spcPct val="150000"/>
                        </a:lnSpc>
                        <a:spcBef>
                          <a:spcPts val="0"/>
                        </a:spcBef>
                        <a:spcAft>
                          <a:spcPts val="0"/>
                        </a:spcAft>
                        <a:buNone/>
                      </a:pPr>
                      <a:r>
                        <a:rPr b="1" lang="en" sz="1200">
                          <a:latin typeface="Inter"/>
                          <a:ea typeface="Inter"/>
                          <a:cs typeface="Inter"/>
                          <a:sym typeface="Inter"/>
                        </a:rPr>
                        <a:t>Conclusion (main ideas rephrased and overall conclusion of essay):</a:t>
                      </a:r>
                      <a:r>
                        <a:rPr lang="en" sz="1200">
                          <a:latin typeface="Inter"/>
                          <a:ea typeface="Inter"/>
                          <a:cs typeface="Inter"/>
                          <a:sym typeface="Inter"/>
                        </a:rPr>
                        <a:t>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Although the Early Republic saw expansion, economic growth, and political change, these developments had unequal effects on different groups. While settlers, industrialists, and many white men benefited from these changes, Native Americans lost land and sovereignty, slavery expanded, and many immigrants and workers faced harsh conditions. The period from 1789 to 1844 set the stage for future debates over territory, labor, and democracy, shaping the nation for years to come.</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1" name="Shape 101"/>
        <p:cNvGrpSpPr/>
        <p:nvPr/>
      </p:nvGrpSpPr>
      <p:grpSpPr>
        <a:xfrm>
          <a:off x="0" y="0"/>
          <a:ext cx="0" cy="0"/>
          <a:chOff x="0" y="0"/>
          <a:chExt cx="0" cy="0"/>
        </a:xfrm>
      </p:grpSpPr>
      <p:sp>
        <p:nvSpPr>
          <p:cNvPr id="102" name="Google Shape;102;p17"/>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1900">
                <a:latin typeface="Halant"/>
                <a:ea typeface="Halant"/>
                <a:cs typeface="Halant"/>
                <a:sym typeface="Halant"/>
              </a:rPr>
              <a:t>The Early Republic</a:t>
            </a:r>
            <a:endParaRPr sz="1900">
              <a:latin typeface="Halant"/>
              <a:ea typeface="Halant"/>
              <a:cs typeface="Halant"/>
              <a:sym typeface="Halant"/>
            </a:endParaRPr>
          </a:p>
        </p:txBody>
      </p:sp>
      <p:pic>
        <p:nvPicPr>
          <p:cNvPr id="103" name="Google Shape;103;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4" name="Google Shape;104;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5" name="Google Shape;105;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6" name="Google Shape;106;p17"/>
          <p:cNvGraphicFramePr/>
          <p:nvPr/>
        </p:nvGraphicFramePr>
        <p:xfrm>
          <a:off x="434388" y="5369600"/>
          <a:ext cx="3000000" cy="3000000"/>
        </p:xfrm>
        <a:graphic>
          <a:graphicData uri="http://schemas.openxmlformats.org/drawingml/2006/table">
            <a:tbl>
              <a:tblPr>
                <a:noFill/>
                <a:tableStyleId>{11A7CDEE-4FB0-43E8-8BDF-D47DD3EBD866}</a:tableStyleId>
              </a:tblPr>
              <a:tblGrid>
                <a:gridCol w="2059250"/>
                <a:gridCol w="4844475"/>
              </a:tblGrid>
              <a:tr h="28088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 Indian Removal </a:t>
                      </a:r>
                      <a:r>
                        <a:rPr b="1" lang="en" sz="1200" u="sng">
                          <a:solidFill>
                            <a:schemeClr val="accent1"/>
                          </a:solidFill>
                          <a:latin typeface="Inter"/>
                          <a:ea typeface="Inter"/>
                          <a:cs typeface="Inter"/>
                          <a:sym typeface="Inter"/>
                        </a:rPr>
                        <a:t>C</a:t>
                      </a:r>
                      <a:endParaRPr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 Trail of Tears </a:t>
                      </a:r>
                      <a:r>
                        <a:rPr b="1" lang="en" sz="1200" u="sng">
                          <a:solidFill>
                            <a:schemeClr val="accent1"/>
                          </a:solidFill>
                          <a:latin typeface="Inter"/>
                          <a:ea typeface="Inter"/>
                          <a:cs typeface="Inter"/>
                          <a:sym typeface="Inter"/>
                        </a:rPr>
                        <a:t>F</a:t>
                      </a:r>
                      <a:endParaRPr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3. Louisiana Purchase </a:t>
                      </a:r>
                      <a:r>
                        <a:rPr b="1" lang="en" sz="1200" u="sng">
                          <a:solidFill>
                            <a:schemeClr val="accent1"/>
                          </a:solidFill>
                          <a:latin typeface="Inter"/>
                          <a:ea typeface="Inter"/>
                          <a:cs typeface="Inter"/>
                          <a:sym typeface="Inter"/>
                        </a:rPr>
                        <a:t>A</a:t>
                      </a:r>
                      <a:endParaRPr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4. Market Revolution </a:t>
                      </a:r>
                      <a:r>
                        <a:rPr b="1" lang="en" sz="1200" u="sng">
                          <a:solidFill>
                            <a:schemeClr val="accent1"/>
                          </a:solidFill>
                          <a:latin typeface="Inter"/>
                          <a:ea typeface="Inter"/>
                          <a:cs typeface="Inter"/>
                          <a:sym typeface="Inter"/>
                        </a:rPr>
                        <a:t>D</a:t>
                      </a:r>
                      <a:endParaRPr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5. Industrialization </a:t>
                      </a:r>
                      <a:r>
                        <a:rPr b="1" lang="en" sz="1200" u="sng">
                          <a:solidFill>
                            <a:schemeClr val="accent1"/>
                          </a:solidFill>
                          <a:latin typeface="Inter"/>
                          <a:ea typeface="Inter"/>
                          <a:cs typeface="Inter"/>
                          <a:sym typeface="Inter"/>
                        </a:rPr>
                        <a:t>E</a:t>
                      </a:r>
                      <a:endParaRPr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6. savage </a:t>
                      </a:r>
                      <a:r>
                        <a:rPr b="1" lang="en" sz="1200" u="sng">
                          <a:solidFill>
                            <a:schemeClr val="accent1"/>
                          </a:solidFill>
                          <a:latin typeface="Inter"/>
                          <a:ea typeface="Inter"/>
                          <a:cs typeface="Inter"/>
                          <a:sym typeface="Inter"/>
                        </a:rPr>
                        <a:t>B</a:t>
                      </a:r>
                      <a:endParaRPr sz="1200">
                        <a:solidFill>
                          <a:schemeClr val="accent1"/>
                        </a:solidFill>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the acquisition of the territory of Louisiana by the United States from the French in 1803.</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 a people regarded as primitive and uncivilized.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 a 19th century federal policy that called for the forced removal of American Indians from their homelands to U.S. territories west of the Mississippi River.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 a period of major changes in how goods were made, bought, and sold, with new transportation systems connecting different regions and increasing trade.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 the shift from making things by hand at home to producing them in large buildings with machines, leading to faster production and more jobs in cities.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 the forced relocation of the Cherokee from Georgia to Oklahoma in 1838 during which thousands died from starvation and exposure.</a:t>
                      </a:r>
                      <a:endParaRPr sz="1200">
                        <a:solidFill>
                          <a:schemeClr val="dk1"/>
                        </a:solidFill>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07" name="Google Shape;107;p17"/>
          <p:cNvSpPr txBox="1"/>
          <p:nvPr/>
        </p:nvSpPr>
        <p:spPr>
          <a:xfrm>
            <a:off x="417700" y="4758875"/>
            <a:ext cx="6937200" cy="492000"/>
          </a:xfrm>
          <a:prstGeom prst="rect">
            <a:avLst/>
          </a:prstGeom>
          <a:noFill/>
          <a:ln cap="flat" cmpd="sng" w="19050">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2400">
                <a:solidFill>
                  <a:schemeClr val="dk1"/>
                </a:solidFill>
                <a:latin typeface="Halant"/>
                <a:ea typeface="Halant"/>
                <a:cs typeface="Halant"/>
                <a:sym typeface="Halant"/>
              </a:rPr>
              <a:t>What vocabulary should I know?</a:t>
            </a:r>
            <a:endParaRPr sz="2400">
              <a:solidFill>
                <a:schemeClr val="dk1"/>
              </a:solidFill>
              <a:latin typeface="Halant"/>
              <a:ea typeface="Halant"/>
              <a:cs typeface="Halant"/>
              <a:sym typeface="Halant"/>
            </a:endParaRPr>
          </a:p>
        </p:txBody>
      </p:sp>
      <p:sp>
        <p:nvSpPr>
          <p:cNvPr id="108" name="Google Shape;108;p17"/>
          <p:cNvSpPr txBox="1"/>
          <p:nvPr/>
        </p:nvSpPr>
        <p:spPr>
          <a:xfrm>
            <a:off x="417650" y="2950550"/>
            <a:ext cx="6937200" cy="492000"/>
          </a:xfrm>
          <a:prstGeom prst="rect">
            <a:avLst/>
          </a:prstGeom>
          <a:solidFill>
            <a:schemeClr val="accent5"/>
          </a:solidFill>
          <a:ln cap="flat" cmpd="sng" w="19050">
            <a:solidFill>
              <a:schemeClr val="accent5"/>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2400">
                <a:solidFill>
                  <a:schemeClr val="lt1"/>
                </a:solidFill>
                <a:latin typeface="Halant"/>
                <a:ea typeface="Halant"/>
                <a:cs typeface="Halant"/>
                <a:sym typeface="Halant"/>
              </a:rPr>
              <a:t>Optional Hook Activity</a:t>
            </a:r>
            <a:endParaRPr sz="2400">
              <a:solidFill>
                <a:schemeClr val="lt1"/>
              </a:solidFill>
              <a:latin typeface="Halant"/>
              <a:ea typeface="Halant"/>
              <a:cs typeface="Halant"/>
              <a:sym typeface="Halant"/>
            </a:endParaRPr>
          </a:p>
        </p:txBody>
      </p:sp>
      <p:sp>
        <p:nvSpPr>
          <p:cNvPr id="109" name="Google Shape;109;p17"/>
          <p:cNvSpPr txBox="1"/>
          <p:nvPr/>
        </p:nvSpPr>
        <p:spPr>
          <a:xfrm>
            <a:off x="398300" y="3442550"/>
            <a:ext cx="6975900" cy="13164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Have students imagine that their city is putting together a time capsule for those in the future to open and better understand when and where you live. But what to include? Do you only include positive memories to ‘show off’ to the future? Do you only include the bad things in hopes of showing the future how hard things could be sometimes? Do you do something in between? You want the significance of your current moment to be represented in the time capsule, but you realize that things are complicated.</a:t>
            </a:r>
            <a:endParaRPr sz="1200">
              <a:solidFill>
                <a:srgbClr val="000000"/>
              </a:solidFill>
              <a:latin typeface="Inter"/>
              <a:ea typeface="Inter"/>
              <a:cs typeface="Inter"/>
              <a:sym typeface="Inter"/>
            </a:endParaRPr>
          </a:p>
        </p:txBody>
      </p:sp>
      <p:pic>
        <p:nvPicPr>
          <p:cNvPr id="110" name="Google Shape;110;p17"/>
          <p:cNvPicPr preferRelativeResize="0"/>
          <p:nvPr/>
        </p:nvPicPr>
        <p:blipFill>
          <a:blip r:embed="rId4">
            <a:alphaModFix/>
          </a:blip>
          <a:stretch>
            <a:fillRect/>
          </a:stretch>
        </p:blipFill>
        <p:spPr>
          <a:xfrm>
            <a:off x="1200525" y="584587"/>
            <a:ext cx="5371450" cy="2273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4" name="Shape 114"/>
        <p:cNvGrpSpPr/>
        <p:nvPr/>
      </p:nvGrpSpPr>
      <p:grpSpPr>
        <a:xfrm>
          <a:off x="0" y="0"/>
          <a:ext cx="0" cy="0"/>
          <a:chOff x="0" y="0"/>
          <a:chExt cx="0" cy="0"/>
        </a:xfrm>
      </p:grpSpPr>
      <p:sp>
        <p:nvSpPr>
          <p:cNvPr id="115" name="Google Shape;115;p18"/>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1900">
                <a:latin typeface="Halant"/>
                <a:ea typeface="Halant"/>
                <a:cs typeface="Halant"/>
                <a:sym typeface="Halant"/>
              </a:rPr>
              <a:t>The Early Republic</a:t>
            </a:r>
            <a:endParaRPr sz="1900">
              <a:latin typeface="Halant"/>
              <a:ea typeface="Halant"/>
              <a:cs typeface="Halant"/>
              <a:sym typeface="Halant"/>
            </a:endParaRPr>
          </a:p>
        </p:txBody>
      </p:sp>
      <p:pic>
        <p:nvPicPr>
          <p:cNvPr id="116" name="Google Shape;116;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7" name="Google Shape;117;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8" name="Google Shape;118;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9" name="Google Shape;119;p18"/>
          <p:cNvSpPr txBox="1"/>
          <p:nvPr/>
        </p:nvSpPr>
        <p:spPr>
          <a:xfrm>
            <a:off x="417600" y="658579"/>
            <a:ext cx="6937200" cy="492000"/>
          </a:xfrm>
          <a:prstGeom prst="rect">
            <a:avLst/>
          </a:prstGeom>
          <a:noFill/>
          <a:ln cap="flat" cmpd="sng" w="19050">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2400">
                <a:solidFill>
                  <a:schemeClr val="dk1"/>
                </a:solidFill>
                <a:latin typeface="Halant"/>
                <a:ea typeface="Halant"/>
                <a:cs typeface="Halant"/>
                <a:sym typeface="Halant"/>
              </a:rPr>
              <a:t>Brainstorm: What do I already know?</a:t>
            </a:r>
            <a:endParaRPr sz="2400">
              <a:solidFill>
                <a:schemeClr val="dk1"/>
              </a:solidFill>
              <a:latin typeface="Halant"/>
              <a:ea typeface="Halant"/>
              <a:cs typeface="Halant"/>
              <a:sym typeface="Halant"/>
            </a:endParaRPr>
          </a:p>
        </p:txBody>
      </p:sp>
      <p:sp>
        <p:nvSpPr>
          <p:cNvPr id="120" name="Google Shape;120;p18"/>
          <p:cNvSpPr txBox="1"/>
          <p:nvPr/>
        </p:nvSpPr>
        <p:spPr>
          <a:xfrm>
            <a:off x="434400" y="1293175"/>
            <a:ext cx="6903600" cy="1990500"/>
          </a:xfrm>
          <a:prstGeom prst="rect">
            <a:avLst/>
          </a:prstGeom>
          <a:noFill/>
          <a:ln cap="flat" cmpd="sng" w="9525">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Use this space to write down anything you already know about </a:t>
            </a:r>
            <a:r>
              <a:rPr b="1" lang="en" sz="1200">
                <a:solidFill>
                  <a:schemeClr val="dk1"/>
                </a:solidFill>
                <a:latin typeface="Inter"/>
                <a:ea typeface="Inter"/>
                <a:cs typeface="Inter"/>
                <a:sym typeface="Inter"/>
              </a:rPr>
              <a:t>the Early Republic</a:t>
            </a:r>
            <a:r>
              <a:rPr lang="en" sz="1200">
                <a:solidFill>
                  <a:schemeClr val="dk1"/>
                </a:solidFill>
                <a:latin typeface="Inter"/>
                <a:ea typeface="Inter"/>
                <a:cs typeface="Inter"/>
                <a:sym typeface="Inter"/>
              </a:rPr>
              <a:t>. What was happening during this time? What people and groups are significant and relevant? What social, philosophical, or political movements were happening?</a:t>
            </a:r>
            <a:endParaRPr sz="1200">
              <a:latin typeface="Inter"/>
              <a:ea typeface="Inter"/>
              <a:cs typeface="Inter"/>
              <a:sym typeface="Inter"/>
            </a:endParaRPr>
          </a:p>
        </p:txBody>
      </p:sp>
      <p:sp>
        <p:nvSpPr>
          <p:cNvPr id="121" name="Google Shape;121;p18"/>
          <p:cNvSpPr txBox="1"/>
          <p:nvPr/>
        </p:nvSpPr>
        <p:spPr>
          <a:xfrm>
            <a:off x="434450" y="3903550"/>
            <a:ext cx="6903600" cy="41559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July of 2016, the Standing Rock Sioux, an American Indian tribe in North Dakota, sued the Army Corps of Engineers and a transport company, Dakota Access. Dakota Access applied for a federal permit to build a long pipeline to transport oil across the state of North Dakota, arguing that the project would create jobs, strengthen the regional economy and enhance U.S. energy independence. However, the pipeline’s planned route crossed over Lake Oahe, a vital water source to the Standing Rock Sioux tribe. The tribe and its supporters feared that an oil spill could contaminate their water supply and disrupt sacred lands. They also argued that the project violated the Clean Water Act and the National Environmental Policy Act because the government had not adequately consulted with the tribe. This case reignited a long-standing debate over whether economic development should take priority over Native sovereignty and environmental protection.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Throughout the remainder of 2016, and into 2017, thousands of people from around the country went to North Dakota to stand in support with the tribe in their fight against the pipeline. In fact, 87 other American Indian tribes wrote resolutions in support of Standing Rock. The protests turned viral online, and millions used the hashtag #NODAPL to declare their support of the Standing Rock tribe. Despite the protests, the U.S. government had the contractors continue with building the pipeline. They believed that the necessary precautions for oil transport had been put into place. Oil began being transported on March 27th, 2017. In October 2024, the Standing Rock Sioux Tribe filed a new lawsuit emphasizing that DAPL operates without the necessary easement for the Lake Oahe crossing, highlighting ongoing concerns about environmental impacts and tribal sovereignty.</a:t>
            </a:r>
            <a:endParaRPr sz="1200">
              <a:solidFill>
                <a:schemeClr val="dk1"/>
              </a:solidFill>
              <a:latin typeface="Inter"/>
              <a:ea typeface="Inter"/>
              <a:cs typeface="Inter"/>
              <a:sym typeface="Inter"/>
            </a:endParaRPr>
          </a:p>
        </p:txBody>
      </p:sp>
      <p:sp>
        <p:nvSpPr>
          <p:cNvPr id="122" name="Google Shape;122;p18"/>
          <p:cNvSpPr txBox="1"/>
          <p:nvPr/>
        </p:nvSpPr>
        <p:spPr>
          <a:xfrm>
            <a:off x="417600" y="3426279"/>
            <a:ext cx="6937200" cy="492000"/>
          </a:xfrm>
          <a:prstGeom prst="rect">
            <a:avLst/>
          </a:prstGeom>
          <a:noFill/>
          <a:ln cap="flat" cmpd="sng" w="19050">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lang="en" sz="2400">
                <a:solidFill>
                  <a:schemeClr val="dk1"/>
                </a:solidFill>
                <a:latin typeface="Halant"/>
                <a:ea typeface="Halant"/>
                <a:cs typeface="Halant"/>
                <a:sym typeface="Halant"/>
              </a:rPr>
              <a:t>How is this relevant today?</a:t>
            </a:r>
            <a:endParaRPr sz="2400">
              <a:solidFill>
                <a:schemeClr val="dk1"/>
              </a:solidFill>
              <a:latin typeface="Halant"/>
              <a:ea typeface="Halant"/>
              <a:cs typeface="Halant"/>
              <a:sym typeface="Halant"/>
            </a:endParaRPr>
          </a:p>
        </p:txBody>
      </p:sp>
      <p:sp>
        <p:nvSpPr>
          <p:cNvPr id="123" name="Google Shape;123;p18"/>
          <p:cNvSpPr txBox="1"/>
          <p:nvPr/>
        </p:nvSpPr>
        <p:spPr>
          <a:xfrm>
            <a:off x="434400" y="8079250"/>
            <a:ext cx="6903600" cy="1269000"/>
          </a:xfrm>
          <a:prstGeom prst="rect">
            <a:avLst/>
          </a:prstGeom>
          <a:noFill/>
          <a:ln cap="flat" cmpd="sng" w="9525">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Summarize the long-standing tensions between the U.S. government and American Indians that were reignited in this case.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Historically, the U.S. government has prioritized economic development over Native sovereignty, often violating treaties. The Standing Rock Sioux Tribe opposed the pipeline, while the government and companies defended it for economic and energy benefits. This case reflects ongoing conflicts between industrial expansion and Indigenous rights.</a:t>
            </a:r>
            <a:endParaRPr b="1" sz="1200">
              <a:solidFill>
                <a:srgbClr val="E95C3D"/>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7" name="Shape 127"/>
        <p:cNvGrpSpPr/>
        <p:nvPr/>
      </p:nvGrpSpPr>
      <p:grpSpPr>
        <a:xfrm>
          <a:off x="0" y="0"/>
          <a:ext cx="0" cy="0"/>
          <a:chOff x="0" y="0"/>
          <a:chExt cx="0" cy="0"/>
        </a:xfrm>
      </p:grpSpPr>
      <p:sp>
        <p:nvSpPr>
          <p:cNvPr id="128" name="Google Shape;128;p19"/>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the </a:t>
            </a:r>
            <a:r>
              <a:rPr lang="en" sz="2400">
                <a:solidFill>
                  <a:schemeClr val="dk1"/>
                </a:solidFill>
                <a:latin typeface="Halant"/>
                <a:ea typeface="Halant"/>
                <a:cs typeface="Halant"/>
                <a:sym typeface="Halant"/>
              </a:rPr>
              <a:t>Context</a:t>
            </a:r>
            <a:r>
              <a:rPr lang="en" sz="2400">
                <a:solidFill>
                  <a:schemeClr val="dk1"/>
                </a:solidFill>
                <a:latin typeface="Halant"/>
                <a:ea typeface="Halant"/>
                <a:cs typeface="Halant"/>
                <a:sym typeface="Halant"/>
              </a:rPr>
              <a:t>?</a:t>
            </a:r>
            <a:endParaRPr sz="1900">
              <a:latin typeface="Halant"/>
              <a:ea typeface="Halant"/>
              <a:cs typeface="Halant"/>
              <a:sym typeface="Halant"/>
            </a:endParaRPr>
          </a:p>
        </p:txBody>
      </p:sp>
      <p:pic>
        <p:nvPicPr>
          <p:cNvPr id="129" name="Google Shape;129;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0" name="Google Shape;130;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1" name="Google Shape;131;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2" name="Google Shape;132;p19"/>
          <p:cNvGraphicFramePr/>
          <p:nvPr/>
        </p:nvGraphicFramePr>
        <p:xfrm>
          <a:off x="381538" y="558313"/>
          <a:ext cx="3000000" cy="3000000"/>
        </p:xfrm>
        <a:graphic>
          <a:graphicData uri="http://schemas.openxmlformats.org/drawingml/2006/table">
            <a:tbl>
              <a:tblPr>
                <a:noFill/>
                <a:tableStyleId>{11A7CDEE-4FB0-43E8-8BDF-D47DD3EBD866}</a:tableStyleId>
              </a:tblPr>
              <a:tblGrid>
                <a:gridCol w="4924900"/>
                <a:gridCol w="2127650"/>
              </a:tblGrid>
              <a:tr h="84397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the years of the Early Republic, the United States experienced rapid westward expansion, driven by the Louisiana Purchase and the agricultural opportunities it provided. </a:t>
                      </a: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The Louisiana Purchase allowed the United States to eventually add thirteen more states to the Union, effectively doubling the size of the U.S.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Americans and primarily European immigrants moved west in search of land and opportunity, they encountered harsh conditions on the frontier, including isolation, conflicts with Native Americans, and limited access to goods and services. </a:t>
                      </a:r>
                      <a:r>
                        <a:rPr b="1" lang="en" sz="1200">
                          <a:solidFill>
                            <a:schemeClr val="dk1"/>
                          </a:solidFill>
                          <a:latin typeface="Inter"/>
                          <a:ea typeface="Inter"/>
                          <a:cs typeface="Inter"/>
                          <a:sym typeface="Inter"/>
                        </a:rPr>
                        <a:t>(B)</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Many Native American tribes responded to these challenges by uniting in Pan-Indian resistance movements, seeking to protect their lands and cultures from American expansion. Leaders like Tecumseh and Tenskwatawa urged different tribes to join forces against U.S. encroachment, resisting through both diplomacy and armed conflict. </a:t>
                      </a:r>
                      <a:r>
                        <a:rPr b="1" lang="en" sz="1200">
                          <a:solidFill>
                            <a:schemeClr val="dk1"/>
                          </a:solidFill>
                          <a:latin typeface="Inter"/>
                          <a:ea typeface="Inter"/>
                          <a:cs typeface="Inter"/>
                          <a:sym typeface="Inter"/>
                        </a:rPr>
                        <a:t>(C)</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the same time, the Market Revolution transformed the economy by expanding transportation networks, increasing production, and linking regional markets. </a:t>
                      </a: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Innovations like canals, steamboats, and railroads made it easier to move goods, fueling a shift from local economies to a national marketplace. In the South, the demand for cotton skyrocketed due to the growth of textile mills in the North and Europe. As a result, slavery expanded, with plantation owners relying on enslaved labor to meet the increasing demand for cotton. </a:t>
                      </a:r>
                      <a:r>
                        <a:rPr b="1" lang="en" sz="1200">
                          <a:solidFill>
                            <a:schemeClr val="dk1"/>
                          </a:solidFill>
                          <a:latin typeface="Inter"/>
                          <a:ea typeface="Inter"/>
                          <a:cs typeface="Inter"/>
                          <a:sym typeface="Inter"/>
                        </a:rPr>
                        <a:t>(E)</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factories spread across the North, industrialization created new job opportunities but also led to difficult working conditions. Many immigrants, especially from Ireland and Germany, came to the U.S. seeking work in cities like New York, Boston, and Philadelphia. </a:t>
                      </a:r>
                      <a:r>
                        <a:rPr b="1" lang="en" sz="1200">
                          <a:solidFill>
                            <a:schemeClr val="dk1"/>
                          </a:solidFill>
                          <a:latin typeface="Inter"/>
                          <a:ea typeface="Inter"/>
                          <a:cs typeface="Inter"/>
                          <a:sym typeface="Inter"/>
                        </a:rPr>
                        <a:t>(F) </a:t>
                      </a:r>
                      <a:r>
                        <a:rPr lang="en" sz="1200">
                          <a:solidFill>
                            <a:schemeClr val="dk1"/>
                          </a:solidFill>
                          <a:latin typeface="Inter"/>
                          <a:ea typeface="Inter"/>
                          <a:cs typeface="Inter"/>
                          <a:sym typeface="Inter"/>
                        </a:rPr>
                        <a:t>They faced long hours, low wages, and unsafe environments in factories, often living in overcrowded tenements.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Political participation also changed during this period, as democracy expanded to include more white men through the elimination of property requirements for voting. However, this era also saw policies that marginalized others. Under Andrew Jackson, the U.S. government passed the Indian Removal Act of 1830, leading to the forced relocation of Native Americans along the Cherokee </a:t>
                      </a:r>
                      <a:r>
                        <a:rPr lang="en" sz="1200">
                          <a:solidFill>
                            <a:schemeClr val="dk1"/>
                          </a:solidFill>
                          <a:latin typeface="Inter"/>
                          <a:ea typeface="Inter"/>
                          <a:cs typeface="Inter"/>
                          <a:sym typeface="Inter"/>
                        </a:rPr>
                        <a:t>Trail </a:t>
                      </a:r>
                      <a:r>
                        <a:rPr lang="en" sz="1200">
                          <a:solidFill>
                            <a:schemeClr val="dk1"/>
                          </a:solidFill>
                          <a:latin typeface="Inter"/>
                          <a:ea typeface="Inter"/>
                          <a:cs typeface="Inter"/>
                          <a:sym typeface="Inter"/>
                        </a:rPr>
                        <a:t>of Tears, where thousands died. </a:t>
                      </a:r>
                      <a:r>
                        <a:rPr b="1" lang="en" sz="1200">
                          <a:solidFill>
                            <a:schemeClr val="dk1"/>
                          </a:solidFill>
                          <a:latin typeface="Inter"/>
                          <a:ea typeface="Inter"/>
                          <a:cs typeface="Inter"/>
                          <a:sym typeface="Inter"/>
                        </a:rPr>
                        <a:t>(G)</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Consider these developments as you use the documents provided to answer the prompt: </a:t>
                      </a:r>
                      <a:r>
                        <a:rPr b="1" lang="en" sz="1200">
                          <a:solidFill>
                            <a:schemeClr val="dk1"/>
                          </a:solidFill>
                          <a:latin typeface="Inter"/>
                          <a:ea typeface="Inter"/>
                          <a:cs typeface="Inter"/>
                          <a:sym typeface="Inter"/>
                        </a:rPr>
                        <a:t>Which factors had the most significant impact on shaping the United States and people’s lives in the Early Republic (1789-1844)?</a:t>
                      </a:r>
                      <a:endParaRPr b="1"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What drove expansion west in the Early Republic?</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The </a:t>
                      </a:r>
                      <a:r>
                        <a:rPr b="1" lang="en" sz="1100">
                          <a:solidFill>
                            <a:schemeClr val="accent1"/>
                          </a:solidFill>
                          <a:latin typeface="Inter"/>
                          <a:ea typeface="Inter"/>
                          <a:cs typeface="Inter"/>
                          <a:sym typeface="Inter"/>
                        </a:rPr>
                        <a:t>Louisiana</a:t>
                      </a:r>
                      <a:r>
                        <a:rPr b="1" lang="en" sz="1100">
                          <a:solidFill>
                            <a:schemeClr val="accent1"/>
                          </a:solidFill>
                          <a:latin typeface="Inter"/>
                          <a:ea typeface="Inter"/>
                          <a:cs typeface="Inter"/>
                          <a:sym typeface="Inter"/>
                        </a:rPr>
                        <a:t> Purchase and agricultural opportunities</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challenges did people face as they moved west?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Isolation, conflicts with Native Americans, limited access to goods and services</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How did Native American tribes resist U.S. expansion?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By uniting in Pan-Indian resistance movements and fighting back through diplomacy and armed conflict</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How did the Market Revolution change the economy?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It improved transportation, increased production, and linked regional markets</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Why did slavery expand in the South during this time?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The demand for cotton increased due to the growth of textile mills</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F. </a:t>
                      </a:r>
                      <a:r>
                        <a:rPr lang="en" sz="1200">
                          <a:solidFill>
                            <a:schemeClr val="dk1"/>
                          </a:solidFill>
                          <a:latin typeface="Inter"/>
                          <a:ea typeface="Inter"/>
                          <a:cs typeface="Inter"/>
                          <a:sym typeface="Inter"/>
                        </a:rPr>
                        <a:t>Where did most immigrants to the U.S. come from during this period?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Ireland and Germany</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G. </a:t>
                      </a:r>
                      <a:r>
                        <a:rPr lang="en" sz="1100">
                          <a:solidFill>
                            <a:schemeClr val="dk1"/>
                          </a:solidFill>
                          <a:latin typeface="Inter"/>
                          <a:ea typeface="Inter"/>
                          <a:cs typeface="Inter"/>
                          <a:sym typeface="Inter"/>
                        </a:rPr>
                        <a:t>What happened to some American Indians under Jackson?</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They were forced on the Trail of Tears.</a:t>
                      </a:r>
                      <a:endParaRPr b="1" sz="11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sp>
        <p:nvSpPr>
          <p:cNvPr id="137" name="Google Shape;137;p20"/>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CRP Prompt</a:t>
            </a:r>
            <a:endParaRPr sz="2400">
              <a:solidFill>
                <a:schemeClr val="dk1"/>
              </a:solidFill>
              <a:latin typeface="Halant"/>
              <a:ea typeface="Halant"/>
              <a:cs typeface="Halant"/>
              <a:sym typeface="Halant"/>
            </a:endParaRPr>
          </a:p>
        </p:txBody>
      </p:sp>
      <p:pic>
        <p:nvPicPr>
          <p:cNvPr id="138" name="Google Shape;138;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9" name="Google Shape;139;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0" name="Google Shape;140;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1" name="Google Shape;141;p20"/>
          <p:cNvSpPr txBox="1"/>
          <p:nvPr/>
        </p:nvSpPr>
        <p:spPr>
          <a:xfrm>
            <a:off x="2297150" y="2775675"/>
            <a:ext cx="5054100" cy="2481300"/>
          </a:xfrm>
          <a:prstGeom prst="rect">
            <a:avLst/>
          </a:prstGeom>
          <a:noFill/>
          <a:ln cap="flat" cmpd="sng" w="9525">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800">
                <a:solidFill>
                  <a:schemeClr val="dk1"/>
                </a:solidFill>
                <a:latin typeface="Halant"/>
                <a:ea typeface="Halant"/>
                <a:cs typeface="Halant"/>
                <a:sym typeface="Halant"/>
              </a:rPr>
              <a:t>Targeted Historical Thinking Skill:</a:t>
            </a:r>
            <a:endParaRPr b="1" sz="1800">
              <a:solidFill>
                <a:schemeClr val="dk1"/>
              </a:solidFill>
              <a:latin typeface="Halant"/>
              <a:ea typeface="Halant"/>
              <a:cs typeface="Halant"/>
              <a:sym typeface="Halant"/>
            </a:endParaRPr>
          </a:p>
          <a:p>
            <a:pPr indent="0" lvl="0" marL="0" rtl="0" algn="ctr">
              <a:spcBef>
                <a:spcPts val="0"/>
              </a:spcBef>
              <a:spcAft>
                <a:spcPts val="0"/>
              </a:spcAft>
              <a:buNone/>
            </a:pPr>
            <a:r>
              <a:rPr lang="en" sz="6500">
                <a:solidFill>
                  <a:schemeClr val="dk1"/>
                </a:solidFill>
                <a:latin typeface="Plus Jakarta Sans"/>
                <a:ea typeface="Plus Jakarta Sans"/>
                <a:cs typeface="Plus Jakarta Sans"/>
                <a:sym typeface="Plus Jakarta Sans"/>
              </a:rPr>
              <a:t>CAUSATION</a:t>
            </a:r>
            <a:endParaRPr sz="53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rgbClr val="000000"/>
              </a:buClr>
              <a:buSzPts val="1100"/>
              <a:buFont typeface="Arial"/>
              <a:buNone/>
            </a:pPr>
            <a:r>
              <a:rPr lang="en" sz="12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 </a:t>
            </a:r>
            <a:endParaRPr sz="1200">
              <a:solidFill>
                <a:schemeClr val="dk1"/>
              </a:solidFill>
              <a:latin typeface="Inter"/>
              <a:ea typeface="Inter"/>
              <a:cs typeface="Inter"/>
              <a:sym typeface="Inter"/>
            </a:endParaRPr>
          </a:p>
        </p:txBody>
      </p:sp>
      <p:sp>
        <p:nvSpPr>
          <p:cNvPr id="142" name="Google Shape;142;p20"/>
          <p:cNvSpPr txBox="1"/>
          <p:nvPr/>
        </p:nvSpPr>
        <p:spPr>
          <a:xfrm>
            <a:off x="414050" y="5731727"/>
            <a:ext cx="6937200" cy="3358500"/>
          </a:xfrm>
          <a:prstGeom prst="rect">
            <a:avLst/>
          </a:prstGeom>
          <a:noFill/>
          <a:ln>
            <a:noFill/>
          </a:ln>
        </p:spPr>
        <p:txBody>
          <a:bodyPr anchorCtr="0" anchor="t" bIns="109725" lIns="109725" spcFirstLastPara="1" rIns="109725" wrap="square" tIns="109725">
            <a:noAutofit/>
          </a:bodyPr>
          <a:lstStyle/>
          <a:p>
            <a:pPr indent="0" lvl="0" marL="0" rtl="0" algn="ctr">
              <a:spcBef>
                <a:spcPts val="0"/>
              </a:spcBef>
              <a:spcAft>
                <a:spcPts val="0"/>
              </a:spcAft>
              <a:buNone/>
            </a:pPr>
            <a:r>
              <a:rPr b="1" lang="en">
                <a:solidFill>
                  <a:srgbClr val="000000"/>
                </a:solidFill>
                <a:latin typeface="Inter"/>
                <a:ea typeface="Inter"/>
                <a:cs typeface="Inter"/>
                <a:sym typeface="Inter"/>
              </a:rPr>
              <a:t>Documents</a:t>
            </a:r>
            <a:endParaRPr b="1">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Document A: Nancy Isenberg, </a:t>
            </a:r>
            <a:r>
              <a:rPr i="1" lang="en" sz="1200">
                <a:solidFill>
                  <a:schemeClr val="dk1"/>
                </a:solidFill>
                <a:latin typeface="Inter"/>
                <a:ea typeface="Inter"/>
                <a:cs typeface="Inter"/>
                <a:sym typeface="Inter"/>
              </a:rPr>
              <a:t>White Trash: The 400-Year Untold History of Class in America</a:t>
            </a:r>
            <a:r>
              <a:rPr lang="en" sz="1200">
                <a:solidFill>
                  <a:schemeClr val="dk1"/>
                </a:solidFill>
                <a:latin typeface="Inter"/>
                <a:ea typeface="Inter"/>
                <a:cs typeface="Inter"/>
                <a:sym typeface="Inter"/>
              </a:rPr>
              <a:t>, 2016.</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Document B: Charles Oscar Paullin, Transportation: Rates of Travel 1800 &amp; 1830, </a:t>
            </a:r>
            <a:r>
              <a:rPr i="1" lang="en" sz="1200">
                <a:solidFill>
                  <a:schemeClr val="dk1"/>
                </a:solidFill>
                <a:latin typeface="Inter"/>
                <a:ea typeface="Inter"/>
                <a:cs typeface="Inter"/>
                <a:sym typeface="Inter"/>
              </a:rPr>
              <a:t>Atlas of the Historical Geography of the United States</a:t>
            </a:r>
            <a:r>
              <a:rPr lang="en" sz="1200">
                <a:solidFill>
                  <a:schemeClr val="dk1"/>
                </a:solidFill>
                <a:latin typeface="Inter"/>
                <a:ea typeface="Inter"/>
                <a:cs typeface="Inter"/>
                <a:sym typeface="Inter"/>
              </a:rPr>
              <a:t>, 1932.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Document C: John Doyle, </a:t>
            </a:r>
            <a:r>
              <a:rPr i="1" lang="en" sz="1200">
                <a:solidFill>
                  <a:schemeClr val="dk1"/>
                </a:solidFill>
                <a:latin typeface="Inter"/>
                <a:ea typeface="Inter"/>
                <a:cs typeface="Inter"/>
                <a:sym typeface="Inter"/>
              </a:rPr>
              <a:t>“Suffer for About the First Six Months After Leaving Home</a:t>
            </a:r>
            <a:r>
              <a:rPr lang="en" sz="1200">
                <a:solidFill>
                  <a:schemeClr val="dk1"/>
                </a:solidFill>
                <a:latin typeface="Inter"/>
                <a:ea typeface="Inter"/>
                <a:cs typeface="Inter"/>
                <a:sym typeface="Inter"/>
              </a:rPr>
              <a:t>,” Letter Home to Ireland 1818.</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Document D: Rebecca Neugin, testimony about what she witnessed during her family's removal on the Cherokee Trail of Tears, given to Grant Foreman and documented in his book, </a:t>
            </a:r>
            <a:r>
              <a:rPr i="1" lang="en" sz="1200">
                <a:solidFill>
                  <a:schemeClr val="dk1"/>
                </a:solidFill>
                <a:latin typeface="Inter"/>
                <a:ea typeface="Inter"/>
                <a:cs typeface="Inter"/>
                <a:sym typeface="Inter"/>
              </a:rPr>
              <a:t>Indian Removal: The Emigration of the Five Civilized Tribes of Indians</a:t>
            </a:r>
            <a:r>
              <a:rPr lang="en" sz="1200">
                <a:solidFill>
                  <a:schemeClr val="dk1"/>
                </a:solidFill>
                <a:latin typeface="Inter"/>
                <a:ea typeface="Inter"/>
                <a:cs typeface="Inter"/>
                <a:sym typeface="Inter"/>
              </a:rPr>
              <a:t>, 1932.</a:t>
            </a:r>
            <a:endParaRPr sz="1200">
              <a:solidFill>
                <a:schemeClr val="dk1"/>
              </a:solidFill>
              <a:latin typeface="Inter"/>
              <a:ea typeface="Inter"/>
              <a:cs typeface="Inter"/>
              <a:sym typeface="Inter"/>
            </a:endParaRPr>
          </a:p>
        </p:txBody>
      </p:sp>
      <p:sp>
        <p:nvSpPr>
          <p:cNvPr id="143" name="Google Shape;143;p20"/>
          <p:cNvSpPr txBox="1"/>
          <p:nvPr/>
        </p:nvSpPr>
        <p:spPr>
          <a:xfrm>
            <a:off x="434438" y="852788"/>
            <a:ext cx="6903600" cy="1562100"/>
          </a:xfrm>
          <a:prstGeom prst="rect">
            <a:avLst/>
          </a:prstGeom>
          <a:noFill/>
          <a:ln cap="flat" cmpd="sng" w="9525">
            <a:solidFill>
              <a:srgbClr val="9E9E9E"/>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Clr>
                <a:schemeClr val="dk1"/>
              </a:buClr>
              <a:buSzPts val="1100"/>
              <a:buFont typeface="Arial"/>
              <a:buNone/>
            </a:pPr>
            <a:r>
              <a:rPr b="1" lang="en" sz="2400">
                <a:solidFill>
                  <a:schemeClr val="dk1"/>
                </a:solidFill>
                <a:latin typeface="Plus Jakarta Sans"/>
                <a:ea typeface="Plus Jakarta Sans"/>
                <a:cs typeface="Plus Jakarta Sans"/>
                <a:sym typeface="Plus Jakarta Sans"/>
              </a:rPr>
              <a:t>How did developments during the Early Republic (1789-1844) impact various groups living in the United States?</a:t>
            </a:r>
            <a:endParaRPr b="1" sz="2400">
              <a:latin typeface="Plus Jakarta Sans"/>
              <a:ea typeface="Plus Jakarta Sans"/>
              <a:cs typeface="Plus Jakarta Sans"/>
              <a:sym typeface="Plus Jakarta Sans"/>
            </a:endParaRPr>
          </a:p>
        </p:txBody>
      </p:sp>
      <p:pic>
        <p:nvPicPr>
          <p:cNvPr id="144" name="Google Shape;144;p20"/>
          <p:cNvPicPr preferRelativeResize="0"/>
          <p:nvPr/>
        </p:nvPicPr>
        <p:blipFill>
          <a:blip r:embed="rId4">
            <a:alphaModFix/>
          </a:blip>
          <a:stretch>
            <a:fillRect/>
          </a:stretch>
        </p:blipFill>
        <p:spPr>
          <a:xfrm>
            <a:off x="381550" y="3096375"/>
            <a:ext cx="1839900" cy="18399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8" name="Shape 148"/>
        <p:cNvGrpSpPr/>
        <p:nvPr/>
      </p:nvGrpSpPr>
      <p:grpSpPr>
        <a:xfrm>
          <a:off x="0" y="0"/>
          <a:ext cx="0" cy="0"/>
          <a:chOff x="0" y="0"/>
          <a:chExt cx="0" cy="0"/>
        </a:xfrm>
      </p:grpSpPr>
      <p:sp>
        <p:nvSpPr>
          <p:cNvPr id="149" name="Google Shape;149;p21"/>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A</a:t>
            </a:r>
            <a:endParaRPr sz="1900">
              <a:latin typeface="Halant"/>
              <a:ea typeface="Halant"/>
              <a:cs typeface="Halant"/>
              <a:sym typeface="Halant"/>
            </a:endParaRPr>
          </a:p>
        </p:txBody>
      </p:sp>
      <p:pic>
        <p:nvPicPr>
          <p:cNvPr id="150" name="Google Shape;150;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1" name="Google Shape;151;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Clr>
                <a:schemeClr val="dk1"/>
              </a:buClr>
              <a:buSzPts val="1100"/>
              <a:buFont typeface="Arial"/>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r">
              <a:spcBef>
                <a:spcPts val="0"/>
              </a:spcBef>
              <a:spcAft>
                <a:spcPts val="0"/>
              </a:spcAft>
              <a:buNone/>
            </a:pPr>
            <a:r>
              <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2" name="Google Shape;152;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53" name="Google Shape;153;p21"/>
          <p:cNvGraphicFramePr/>
          <p:nvPr/>
        </p:nvGraphicFramePr>
        <p:xfrm>
          <a:off x="417600" y="678113"/>
          <a:ext cx="3000000" cy="3000000"/>
        </p:xfrm>
        <a:graphic>
          <a:graphicData uri="http://schemas.openxmlformats.org/drawingml/2006/table">
            <a:tbl>
              <a:tblPr>
                <a:noFill/>
                <a:tableStyleId>{11A7CDEE-4FB0-43E8-8BDF-D47DD3EBD866}</a:tableStyleId>
              </a:tblPr>
              <a:tblGrid>
                <a:gridCol w="2611375"/>
                <a:gridCol w="4292225"/>
              </a:tblGrid>
              <a:tr h="883575">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Nancy Isenberg, </a:t>
                      </a:r>
                      <a:r>
                        <a:rPr i="1" lang="en" sz="1200">
                          <a:solidFill>
                            <a:schemeClr val="dk1"/>
                          </a:solidFill>
                          <a:latin typeface="Halant"/>
                          <a:ea typeface="Halant"/>
                          <a:cs typeface="Halant"/>
                          <a:sym typeface="Halant"/>
                        </a:rPr>
                        <a:t>White Trash: The 400-Year Untold History of Class in America</a:t>
                      </a:r>
                      <a:r>
                        <a:rPr lang="en" sz="1200">
                          <a:solidFill>
                            <a:schemeClr val="dk1"/>
                          </a:solidFill>
                          <a:latin typeface="Halant"/>
                          <a:ea typeface="Halant"/>
                          <a:cs typeface="Halant"/>
                          <a:sym typeface="Halant"/>
                        </a:rPr>
                        <a:t>, 2016.</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Work Sans"/>
                        <a:ea typeface="Work Sans"/>
                        <a:cs typeface="Work Sans"/>
                        <a:sym typeface="Work Sans"/>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Nancy Isenberg is an American historian and T. Harry Williams Professor of history at Louisiana State University.</a:t>
                      </a:r>
                      <a:endParaRPr sz="1000">
                        <a:solidFill>
                          <a:schemeClr val="dk1"/>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509850">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By 1800, one-fifth of the American population had resettled on its “frontier,” the territory between the Appalachian Mountains and the Mississippi. Effective regulation of this mass migration was well beyond the limited powers of the federal government. Even so, officials understood that the country’s future depended on controlling this vast territory. Government sale of these lands was needed to reduce the nation’s war debts. Besides, the lands were hardly empty, and the potential for violent conflicts with Native Americans was ever present, as white migrants settled on lands they did not own. National greatness depended as much as anything upon the class of settlers that was advancing into the new territories. Would the West be a dumping ground for a refuse population? Or would the United States profit from its natural bounty and grow as a continental empire more equitably? There was much uncertainty.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presumptive “new man” of the squatter’s frontier embodied the best and worst of the American character. The “Adam” of the American wilderness had a split personality: he was half hearty rustic and half dirk-carrying highwayman.* In his most favorable cast as backwoodsman, he was a homespun philosopher, an independent spirit, and a strong courageous man who shunned fame and wealth. But turn him over and he became the white savage, a ruthless brawler and eye-gouger. This unwholesome type lived a brute existence in a dingy log cabin, with yelping dogs at his heels, a haggard wife, and a mongrel brood of brown and yellow brats to complete the sorry scene.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*Dirk-carrying highwayman refers to a violent robber who stole from travelers. A dirk is a dagger. </a:t>
                      </a:r>
                      <a:endParaRPr sz="1000">
                        <a:solidFill>
                          <a:schemeClr val="dk1"/>
                        </a:solidFill>
                        <a:latin typeface="Inter"/>
                        <a:ea typeface="Inter"/>
                        <a:cs typeface="Inter"/>
                        <a:sym typeface="Inter"/>
                      </a:endParaRPr>
                    </a:p>
                  </a:txBody>
                  <a:tcPr marT="109725" marB="109725" marR="109725" marL="109725">
                    <a:lnL cap="flat" cmpd="sng" w="12700">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sp>
        <p:nvSpPr>
          <p:cNvPr id="154" name="Google Shape;154;p21"/>
          <p:cNvSpPr txBox="1"/>
          <p:nvPr/>
        </p:nvSpPr>
        <p:spPr>
          <a:xfrm>
            <a:off x="419850" y="5708075"/>
            <a:ext cx="6903600" cy="34656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government officials believe controlling western lands was important?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Officials believed controlling western lands was essential because the sale of land helped pay off national war debts. They also wanted to manage the large migration of settlers to maintain order and prevent violent conflicts with Native Americans.</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the "new man" of the frontier described in both positive and negative ways?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In a positive light, the frontier man was seen as independent, courageous, and a symbol of American strength. However, he was also described negatively as a lawless, savage figure living in poverty with a rough, unrefined lifestyle.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westward expansion and class divisions shape the experiences of people in the Early Republic?</a:t>
            </a:r>
            <a:endParaRPr sz="1200">
              <a:solidFill>
                <a:schemeClr val="accent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Westward expansion created opportunities for settlers to claim land and seek a better life, but it also led to conflicts with Native Americans. Class divisions played a role in how these settlers were viewed—some saw them as pioneers shaping the nation, while others saw them as uneducated squatters contributing to instability. These factors influenced national debates westward expansion.</a:t>
            </a:r>
            <a:endParaRPr b="1" sz="1200">
              <a:solidFill>
                <a:schemeClr val="accent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